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7"/>
  </p:notesMasterIdLst>
  <p:sldIdLst>
    <p:sldId id="256" r:id="rId2"/>
    <p:sldId id="258" r:id="rId3"/>
    <p:sldId id="259" r:id="rId4"/>
    <p:sldId id="257" r:id="rId5"/>
    <p:sldId id="260" r:id="rId6"/>
    <p:sldId id="265" r:id="rId7"/>
    <p:sldId id="261" r:id="rId8"/>
    <p:sldId id="264" r:id="rId9"/>
    <p:sldId id="262" r:id="rId10"/>
    <p:sldId id="263" r:id="rId11"/>
    <p:sldId id="266" r:id="rId12"/>
    <p:sldId id="279" r:id="rId13"/>
    <p:sldId id="267" r:id="rId14"/>
    <p:sldId id="268" r:id="rId15"/>
    <p:sldId id="270" r:id="rId16"/>
    <p:sldId id="280" r:id="rId17"/>
    <p:sldId id="269" r:id="rId18"/>
    <p:sldId id="271" r:id="rId19"/>
    <p:sldId id="272" r:id="rId20"/>
    <p:sldId id="278" r:id="rId21"/>
    <p:sldId id="273" r:id="rId22"/>
    <p:sldId id="274" r:id="rId23"/>
    <p:sldId id="275" r:id="rId24"/>
    <p:sldId id="276" r:id="rId25"/>
    <p:sldId id="27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76344" autoAdjust="0"/>
  </p:normalViewPr>
  <p:slideViewPr>
    <p:cSldViewPr>
      <p:cViewPr varScale="1">
        <p:scale>
          <a:sx n="55" d="100"/>
          <a:sy n="55" d="100"/>
        </p:scale>
        <p:origin x="-180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89D02B-1CDF-49E5-9369-3C57D14DCF05}" type="doc">
      <dgm:prSet loTypeId="urn:microsoft.com/office/officeart/2005/8/layout/hierarchy3" loCatId="list" qsTypeId="urn:microsoft.com/office/officeart/2005/8/quickstyle/simple1" qsCatId="simple" csTypeId="urn:microsoft.com/office/officeart/2005/8/colors/accent0_2" csCatId="mainScheme" phldr="1"/>
      <dgm:spPr/>
      <dgm:t>
        <a:bodyPr/>
        <a:lstStyle/>
        <a:p>
          <a:endParaRPr lang="en-US"/>
        </a:p>
      </dgm:t>
    </dgm:pt>
    <dgm:pt modelId="{A5EB070B-E24A-4C61-9937-ACFB57219CC3}">
      <dgm:prSet phldrT="[Text]"/>
      <dgm:spPr/>
      <dgm:t>
        <a:bodyPr/>
        <a:lstStyle/>
        <a:p>
          <a:r>
            <a:rPr lang="en-US" dirty="0" smtClean="0"/>
            <a:t>Two Ways to Propose Amendments</a:t>
          </a:r>
          <a:endParaRPr lang="en-US" dirty="0"/>
        </a:p>
      </dgm:t>
    </dgm:pt>
    <dgm:pt modelId="{703BC758-9F6E-44DB-99CD-2ED5802277CB}" type="parTrans" cxnId="{8D1E0964-70BC-43EB-A68E-CD594C2974CE}">
      <dgm:prSet/>
      <dgm:spPr/>
      <dgm:t>
        <a:bodyPr/>
        <a:lstStyle/>
        <a:p>
          <a:endParaRPr lang="en-US"/>
        </a:p>
      </dgm:t>
    </dgm:pt>
    <dgm:pt modelId="{DD58A494-9330-4958-884F-ECB76C7E3B8F}" type="sibTrans" cxnId="{8D1E0964-70BC-43EB-A68E-CD594C2974CE}">
      <dgm:prSet/>
      <dgm:spPr/>
      <dgm:t>
        <a:bodyPr/>
        <a:lstStyle/>
        <a:p>
          <a:endParaRPr lang="en-US"/>
        </a:p>
      </dgm:t>
    </dgm:pt>
    <dgm:pt modelId="{DFF71AA0-9B63-4BA0-AD97-68643F2EF0B2}">
      <dgm:prSet phldrT="[Text]"/>
      <dgm:spPr/>
      <dgm:t>
        <a:bodyPr/>
        <a:lstStyle/>
        <a:p>
          <a:r>
            <a:rPr lang="en-US" dirty="0" smtClean="0"/>
            <a:t>1. Proposed by 2/3 vote of each house of Congress</a:t>
          </a:r>
          <a:endParaRPr lang="en-US" dirty="0"/>
        </a:p>
      </dgm:t>
    </dgm:pt>
    <dgm:pt modelId="{D371882E-A4FE-45D1-BFDC-6E134F9CA80B}" type="parTrans" cxnId="{2A0F61CE-4978-4FF8-9D6E-E764B8D203F9}">
      <dgm:prSet/>
      <dgm:spPr/>
      <dgm:t>
        <a:bodyPr/>
        <a:lstStyle/>
        <a:p>
          <a:endParaRPr lang="en-US"/>
        </a:p>
      </dgm:t>
    </dgm:pt>
    <dgm:pt modelId="{F7B405C6-80C1-41E3-9BA8-3FE64A7C4936}" type="sibTrans" cxnId="{2A0F61CE-4978-4FF8-9D6E-E764B8D203F9}">
      <dgm:prSet/>
      <dgm:spPr/>
      <dgm:t>
        <a:bodyPr/>
        <a:lstStyle/>
        <a:p>
          <a:endParaRPr lang="en-US"/>
        </a:p>
      </dgm:t>
    </dgm:pt>
    <dgm:pt modelId="{D09BC31A-FFF0-414F-9A22-907F66049A41}">
      <dgm:prSet phldrT="[Text]"/>
      <dgm:spPr/>
      <dgm:t>
        <a:bodyPr/>
        <a:lstStyle/>
        <a:p>
          <a:r>
            <a:rPr lang="en-US" dirty="0" smtClean="0"/>
            <a:t>2. Proposed by a national constitutional convention requested by at least 2/3 of state legislatures</a:t>
          </a:r>
          <a:endParaRPr lang="en-US" dirty="0"/>
        </a:p>
      </dgm:t>
    </dgm:pt>
    <dgm:pt modelId="{313EDE4E-B7DE-4AD9-8F7C-8DD09DC6E235}" type="parTrans" cxnId="{27A22D9F-1AB1-4135-80E5-F7D4D79FB633}">
      <dgm:prSet/>
      <dgm:spPr/>
      <dgm:t>
        <a:bodyPr/>
        <a:lstStyle/>
        <a:p>
          <a:endParaRPr lang="en-US"/>
        </a:p>
      </dgm:t>
    </dgm:pt>
    <dgm:pt modelId="{B3DF4A74-A923-4300-AFD2-30FBB1C1B974}" type="sibTrans" cxnId="{27A22D9F-1AB1-4135-80E5-F7D4D79FB633}">
      <dgm:prSet/>
      <dgm:spPr/>
      <dgm:t>
        <a:bodyPr/>
        <a:lstStyle/>
        <a:p>
          <a:endParaRPr lang="en-US"/>
        </a:p>
      </dgm:t>
    </dgm:pt>
    <dgm:pt modelId="{4D7C79D9-B0A7-4C57-AD4F-6D4206315704}">
      <dgm:prSet phldrT="[Text]"/>
      <dgm:spPr/>
      <dgm:t>
        <a:bodyPr/>
        <a:lstStyle/>
        <a:p>
          <a:r>
            <a:rPr lang="en-US" dirty="0" smtClean="0"/>
            <a:t>Two Ways to Ratify Amendments</a:t>
          </a:r>
          <a:endParaRPr lang="en-US" dirty="0"/>
        </a:p>
      </dgm:t>
    </dgm:pt>
    <dgm:pt modelId="{D68971CE-7B57-4A2E-8367-A31E1EBE9721}" type="parTrans" cxnId="{328A55A8-5B0E-407C-B375-80072CA767AC}">
      <dgm:prSet/>
      <dgm:spPr/>
      <dgm:t>
        <a:bodyPr/>
        <a:lstStyle/>
        <a:p>
          <a:endParaRPr lang="en-US"/>
        </a:p>
      </dgm:t>
    </dgm:pt>
    <dgm:pt modelId="{2E702F87-F8A6-4AE6-88B6-60471A3E8222}" type="sibTrans" cxnId="{328A55A8-5B0E-407C-B375-80072CA767AC}">
      <dgm:prSet/>
      <dgm:spPr/>
      <dgm:t>
        <a:bodyPr/>
        <a:lstStyle/>
        <a:p>
          <a:endParaRPr lang="en-US"/>
        </a:p>
      </dgm:t>
    </dgm:pt>
    <dgm:pt modelId="{65A911A6-D8F6-4948-9223-C591A305AB15}">
      <dgm:prSet phldrT="[Text]"/>
      <dgm:spPr/>
      <dgm:t>
        <a:bodyPr/>
        <a:lstStyle/>
        <a:p>
          <a:r>
            <a:rPr lang="en-US" dirty="0" smtClean="0"/>
            <a:t>1. Ratified by at least 3/4 of the state legislatures</a:t>
          </a:r>
          <a:endParaRPr lang="en-US" dirty="0"/>
        </a:p>
      </dgm:t>
    </dgm:pt>
    <dgm:pt modelId="{FDD9EA99-172E-4407-ABE9-F336B226C078}" type="parTrans" cxnId="{66C7F9A0-62E2-4FFB-8591-711CF29DEDA9}">
      <dgm:prSet/>
      <dgm:spPr/>
      <dgm:t>
        <a:bodyPr/>
        <a:lstStyle/>
        <a:p>
          <a:endParaRPr lang="en-US"/>
        </a:p>
      </dgm:t>
    </dgm:pt>
    <dgm:pt modelId="{A0A5B92D-6D1A-437C-B582-16E42F72FBC0}" type="sibTrans" cxnId="{66C7F9A0-62E2-4FFB-8591-711CF29DEDA9}">
      <dgm:prSet/>
      <dgm:spPr/>
      <dgm:t>
        <a:bodyPr/>
        <a:lstStyle/>
        <a:p>
          <a:endParaRPr lang="en-US"/>
        </a:p>
      </dgm:t>
    </dgm:pt>
    <dgm:pt modelId="{34275B30-8FE8-42D7-BE91-C6F4371532C5}">
      <dgm:prSet phldrT="[Text]"/>
      <dgm:spPr/>
      <dgm:t>
        <a:bodyPr/>
        <a:lstStyle/>
        <a:p>
          <a:r>
            <a:rPr lang="en-US" dirty="0" smtClean="0"/>
            <a:t>2. Ratified by specially called conventions in at least 3/4 of the states</a:t>
          </a:r>
          <a:endParaRPr lang="en-US" dirty="0"/>
        </a:p>
      </dgm:t>
    </dgm:pt>
    <dgm:pt modelId="{DB9B0C14-926E-41FF-A0F0-7739E2CF1B84}" type="parTrans" cxnId="{25EF5A55-B44E-4812-BC8C-179072AB1745}">
      <dgm:prSet/>
      <dgm:spPr/>
      <dgm:t>
        <a:bodyPr/>
        <a:lstStyle/>
        <a:p>
          <a:endParaRPr lang="en-US"/>
        </a:p>
      </dgm:t>
    </dgm:pt>
    <dgm:pt modelId="{F5D9B69F-F870-4015-B069-CD97F2ADFCAB}" type="sibTrans" cxnId="{25EF5A55-B44E-4812-BC8C-179072AB1745}">
      <dgm:prSet/>
      <dgm:spPr/>
      <dgm:t>
        <a:bodyPr/>
        <a:lstStyle/>
        <a:p>
          <a:endParaRPr lang="en-US"/>
        </a:p>
      </dgm:t>
    </dgm:pt>
    <dgm:pt modelId="{6355C740-91F4-4573-9308-B9828426F983}" type="pres">
      <dgm:prSet presAssocID="{DB89D02B-1CDF-49E5-9369-3C57D14DCF05}" presName="diagram" presStyleCnt="0">
        <dgm:presLayoutVars>
          <dgm:chPref val="1"/>
          <dgm:dir/>
          <dgm:animOne val="branch"/>
          <dgm:animLvl val="lvl"/>
          <dgm:resizeHandles/>
        </dgm:presLayoutVars>
      </dgm:prSet>
      <dgm:spPr/>
      <dgm:t>
        <a:bodyPr/>
        <a:lstStyle/>
        <a:p>
          <a:endParaRPr lang="en-US"/>
        </a:p>
      </dgm:t>
    </dgm:pt>
    <dgm:pt modelId="{DC296EA7-F286-4E19-AD94-C91194A6EA0E}" type="pres">
      <dgm:prSet presAssocID="{A5EB070B-E24A-4C61-9937-ACFB57219CC3}" presName="root" presStyleCnt="0"/>
      <dgm:spPr/>
    </dgm:pt>
    <dgm:pt modelId="{4BC2FCB8-B628-4C91-9595-9FD74F63E3C0}" type="pres">
      <dgm:prSet presAssocID="{A5EB070B-E24A-4C61-9937-ACFB57219CC3}" presName="rootComposite" presStyleCnt="0"/>
      <dgm:spPr/>
    </dgm:pt>
    <dgm:pt modelId="{42F59716-CDE8-40D5-808B-E472745E823C}" type="pres">
      <dgm:prSet presAssocID="{A5EB070B-E24A-4C61-9937-ACFB57219CC3}" presName="rootText" presStyleLbl="node1" presStyleIdx="0" presStyleCnt="2"/>
      <dgm:spPr/>
      <dgm:t>
        <a:bodyPr/>
        <a:lstStyle/>
        <a:p>
          <a:endParaRPr lang="en-US"/>
        </a:p>
      </dgm:t>
    </dgm:pt>
    <dgm:pt modelId="{2BB6975C-0BA0-4011-A42C-AAACF51228CE}" type="pres">
      <dgm:prSet presAssocID="{A5EB070B-E24A-4C61-9937-ACFB57219CC3}" presName="rootConnector" presStyleLbl="node1" presStyleIdx="0" presStyleCnt="2"/>
      <dgm:spPr/>
      <dgm:t>
        <a:bodyPr/>
        <a:lstStyle/>
        <a:p>
          <a:endParaRPr lang="en-US"/>
        </a:p>
      </dgm:t>
    </dgm:pt>
    <dgm:pt modelId="{A932AD22-173A-497C-8F39-4699790B9451}" type="pres">
      <dgm:prSet presAssocID="{A5EB070B-E24A-4C61-9937-ACFB57219CC3}" presName="childShape" presStyleCnt="0"/>
      <dgm:spPr/>
    </dgm:pt>
    <dgm:pt modelId="{35293DAF-1E33-4E9F-80D7-A0FC33AC03AC}" type="pres">
      <dgm:prSet presAssocID="{D371882E-A4FE-45D1-BFDC-6E134F9CA80B}" presName="Name13" presStyleLbl="parChTrans1D2" presStyleIdx="0" presStyleCnt="4"/>
      <dgm:spPr/>
      <dgm:t>
        <a:bodyPr/>
        <a:lstStyle/>
        <a:p>
          <a:endParaRPr lang="en-US"/>
        </a:p>
      </dgm:t>
    </dgm:pt>
    <dgm:pt modelId="{4DA0AF1C-DF01-4031-B556-A8C636C846CD}" type="pres">
      <dgm:prSet presAssocID="{DFF71AA0-9B63-4BA0-AD97-68643F2EF0B2}" presName="childText" presStyleLbl="bgAcc1" presStyleIdx="0" presStyleCnt="4" custScaleX="118128">
        <dgm:presLayoutVars>
          <dgm:bulletEnabled val="1"/>
        </dgm:presLayoutVars>
      </dgm:prSet>
      <dgm:spPr/>
      <dgm:t>
        <a:bodyPr/>
        <a:lstStyle/>
        <a:p>
          <a:endParaRPr lang="en-US"/>
        </a:p>
      </dgm:t>
    </dgm:pt>
    <dgm:pt modelId="{C0B1262B-3F1B-41F4-B3C3-396537F9557A}" type="pres">
      <dgm:prSet presAssocID="{313EDE4E-B7DE-4AD9-8F7C-8DD09DC6E235}" presName="Name13" presStyleLbl="parChTrans1D2" presStyleIdx="1" presStyleCnt="4"/>
      <dgm:spPr/>
      <dgm:t>
        <a:bodyPr/>
        <a:lstStyle/>
        <a:p>
          <a:endParaRPr lang="en-US"/>
        </a:p>
      </dgm:t>
    </dgm:pt>
    <dgm:pt modelId="{17F0633D-18E1-4258-94CB-8A6B0E6708BE}" type="pres">
      <dgm:prSet presAssocID="{D09BC31A-FFF0-414F-9A22-907F66049A41}" presName="childText" presStyleLbl="bgAcc1" presStyleIdx="1" presStyleCnt="4" custScaleX="114872">
        <dgm:presLayoutVars>
          <dgm:bulletEnabled val="1"/>
        </dgm:presLayoutVars>
      </dgm:prSet>
      <dgm:spPr/>
      <dgm:t>
        <a:bodyPr/>
        <a:lstStyle/>
        <a:p>
          <a:endParaRPr lang="en-US"/>
        </a:p>
      </dgm:t>
    </dgm:pt>
    <dgm:pt modelId="{B3A612CE-3C9D-455F-86E1-067940A4A0A2}" type="pres">
      <dgm:prSet presAssocID="{4D7C79D9-B0A7-4C57-AD4F-6D4206315704}" presName="root" presStyleCnt="0"/>
      <dgm:spPr/>
    </dgm:pt>
    <dgm:pt modelId="{8825C322-6DCD-46BF-84B4-D6AEDC085CF5}" type="pres">
      <dgm:prSet presAssocID="{4D7C79D9-B0A7-4C57-AD4F-6D4206315704}" presName="rootComposite" presStyleCnt="0"/>
      <dgm:spPr/>
    </dgm:pt>
    <dgm:pt modelId="{54759D17-9BE4-4704-8724-F89B0392A1F7}" type="pres">
      <dgm:prSet presAssocID="{4D7C79D9-B0A7-4C57-AD4F-6D4206315704}" presName="rootText" presStyleLbl="node1" presStyleIdx="1" presStyleCnt="2"/>
      <dgm:spPr/>
      <dgm:t>
        <a:bodyPr/>
        <a:lstStyle/>
        <a:p>
          <a:endParaRPr lang="en-US"/>
        </a:p>
      </dgm:t>
    </dgm:pt>
    <dgm:pt modelId="{8ABA7E90-A9BE-467A-A173-0BF9A0F6B449}" type="pres">
      <dgm:prSet presAssocID="{4D7C79D9-B0A7-4C57-AD4F-6D4206315704}" presName="rootConnector" presStyleLbl="node1" presStyleIdx="1" presStyleCnt="2"/>
      <dgm:spPr/>
      <dgm:t>
        <a:bodyPr/>
        <a:lstStyle/>
        <a:p>
          <a:endParaRPr lang="en-US"/>
        </a:p>
      </dgm:t>
    </dgm:pt>
    <dgm:pt modelId="{B46326E9-C929-4A86-BD39-4F61B8004A5A}" type="pres">
      <dgm:prSet presAssocID="{4D7C79D9-B0A7-4C57-AD4F-6D4206315704}" presName="childShape" presStyleCnt="0"/>
      <dgm:spPr/>
    </dgm:pt>
    <dgm:pt modelId="{8C87BB36-AE5D-4945-94CD-466612700651}" type="pres">
      <dgm:prSet presAssocID="{FDD9EA99-172E-4407-ABE9-F336B226C078}" presName="Name13" presStyleLbl="parChTrans1D2" presStyleIdx="2" presStyleCnt="4"/>
      <dgm:spPr/>
      <dgm:t>
        <a:bodyPr/>
        <a:lstStyle/>
        <a:p>
          <a:endParaRPr lang="en-US"/>
        </a:p>
      </dgm:t>
    </dgm:pt>
    <dgm:pt modelId="{FA697BE0-DBB2-4485-B7DB-53853CB724B6}" type="pres">
      <dgm:prSet presAssocID="{65A911A6-D8F6-4948-9223-C591A305AB15}" presName="childText" presStyleLbl="bgAcc1" presStyleIdx="2" presStyleCnt="4" custScaleX="115245">
        <dgm:presLayoutVars>
          <dgm:bulletEnabled val="1"/>
        </dgm:presLayoutVars>
      </dgm:prSet>
      <dgm:spPr/>
      <dgm:t>
        <a:bodyPr/>
        <a:lstStyle/>
        <a:p>
          <a:endParaRPr lang="en-US"/>
        </a:p>
      </dgm:t>
    </dgm:pt>
    <dgm:pt modelId="{01941176-6269-4BC5-9B8F-0B5922AC2DBC}" type="pres">
      <dgm:prSet presAssocID="{DB9B0C14-926E-41FF-A0F0-7739E2CF1B84}" presName="Name13" presStyleLbl="parChTrans1D2" presStyleIdx="3" presStyleCnt="4"/>
      <dgm:spPr/>
      <dgm:t>
        <a:bodyPr/>
        <a:lstStyle/>
        <a:p>
          <a:endParaRPr lang="en-US"/>
        </a:p>
      </dgm:t>
    </dgm:pt>
    <dgm:pt modelId="{D2150688-D9BE-45E5-8879-4DD57F84D901}" type="pres">
      <dgm:prSet presAssocID="{34275B30-8FE8-42D7-BE91-C6F4371532C5}" presName="childText" presStyleLbl="bgAcc1" presStyleIdx="3" presStyleCnt="4" custScaleX="115245">
        <dgm:presLayoutVars>
          <dgm:bulletEnabled val="1"/>
        </dgm:presLayoutVars>
      </dgm:prSet>
      <dgm:spPr/>
      <dgm:t>
        <a:bodyPr/>
        <a:lstStyle/>
        <a:p>
          <a:endParaRPr lang="en-US"/>
        </a:p>
      </dgm:t>
    </dgm:pt>
  </dgm:ptLst>
  <dgm:cxnLst>
    <dgm:cxn modelId="{90D3AA46-BBDF-4A69-B8AB-6C195455ED11}" type="presOf" srcId="{4D7C79D9-B0A7-4C57-AD4F-6D4206315704}" destId="{54759D17-9BE4-4704-8724-F89B0392A1F7}" srcOrd="0" destOrd="0" presId="urn:microsoft.com/office/officeart/2005/8/layout/hierarchy3"/>
    <dgm:cxn modelId="{27A22D9F-1AB1-4135-80E5-F7D4D79FB633}" srcId="{A5EB070B-E24A-4C61-9937-ACFB57219CC3}" destId="{D09BC31A-FFF0-414F-9A22-907F66049A41}" srcOrd="1" destOrd="0" parTransId="{313EDE4E-B7DE-4AD9-8F7C-8DD09DC6E235}" sibTransId="{B3DF4A74-A923-4300-AFD2-30FBB1C1B974}"/>
    <dgm:cxn modelId="{74233211-D3D3-4A70-A20F-0202F6AD8B83}" type="presOf" srcId="{FDD9EA99-172E-4407-ABE9-F336B226C078}" destId="{8C87BB36-AE5D-4945-94CD-466612700651}" srcOrd="0" destOrd="0" presId="urn:microsoft.com/office/officeart/2005/8/layout/hierarchy3"/>
    <dgm:cxn modelId="{D59A0442-A082-4391-9EB9-D07A96E4E761}" type="presOf" srcId="{D371882E-A4FE-45D1-BFDC-6E134F9CA80B}" destId="{35293DAF-1E33-4E9F-80D7-A0FC33AC03AC}" srcOrd="0" destOrd="0" presId="urn:microsoft.com/office/officeart/2005/8/layout/hierarchy3"/>
    <dgm:cxn modelId="{9DA7BBFB-52E6-45BF-8FB7-5079CB015545}" type="presOf" srcId="{D09BC31A-FFF0-414F-9A22-907F66049A41}" destId="{17F0633D-18E1-4258-94CB-8A6B0E6708BE}" srcOrd="0" destOrd="0" presId="urn:microsoft.com/office/officeart/2005/8/layout/hierarchy3"/>
    <dgm:cxn modelId="{25EF5A55-B44E-4812-BC8C-179072AB1745}" srcId="{4D7C79D9-B0A7-4C57-AD4F-6D4206315704}" destId="{34275B30-8FE8-42D7-BE91-C6F4371532C5}" srcOrd="1" destOrd="0" parTransId="{DB9B0C14-926E-41FF-A0F0-7739E2CF1B84}" sibTransId="{F5D9B69F-F870-4015-B069-CD97F2ADFCAB}"/>
    <dgm:cxn modelId="{8E70AE3A-F0E4-4DD2-B601-2C9C788562FB}" type="presOf" srcId="{34275B30-8FE8-42D7-BE91-C6F4371532C5}" destId="{D2150688-D9BE-45E5-8879-4DD57F84D901}" srcOrd="0" destOrd="0" presId="urn:microsoft.com/office/officeart/2005/8/layout/hierarchy3"/>
    <dgm:cxn modelId="{FC6C14F7-B834-4D11-90A5-13431502122C}" type="presOf" srcId="{DFF71AA0-9B63-4BA0-AD97-68643F2EF0B2}" destId="{4DA0AF1C-DF01-4031-B556-A8C636C846CD}" srcOrd="0" destOrd="0" presId="urn:microsoft.com/office/officeart/2005/8/layout/hierarchy3"/>
    <dgm:cxn modelId="{2A0F61CE-4978-4FF8-9D6E-E764B8D203F9}" srcId="{A5EB070B-E24A-4C61-9937-ACFB57219CC3}" destId="{DFF71AA0-9B63-4BA0-AD97-68643F2EF0B2}" srcOrd="0" destOrd="0" parTransId="{D371882E-A4FE-45D1-BFDC-6E134F9CA80B}" sibTransId="{F7B405C6-80C1-41E3-9BA8-3FE64A7C4936}"/>
    <dgm:cxn modelId="{018BE911-6D99-4269-85F6-E94D5F870F53}" type="presOf" srcId="{4D7C79D9-B0A7-4C57-AD4F-6D4206315704}" destId="{8ABA7E90-A9BE-467A-A173-0BF9A0F6B449}" srcOrd="1" destOrd="0" presId="urn:microsoft.com/office/officeart/2005/8/layout/hierarchy3"/>
    <dgm:cxn modelId="{AE67D8A0-65CD-49C7-8CFF-81C3BF02D0DE}" type="presOf" srcId="{A5EB070B-E24A-4C61-9937-ACFB57219CC3}" destId="{42F59716-CDE8-40D5-808B-E472745E823C}" srcOrd="0" destOrd="0" presId="urn:microsoft.com/office/officeart/2005/8/layout/hierarchy3"/>
    <dgm:cxn modelId="{BE00FCD3-B6D6-4434-A89F-62EBCEAD2AFE}" type="presOf" srcId="{DB89D02B-1CDF-49E5-9369-3C57D14DCF05}" destId="{6355C740-91F4-4573-9308-B9828426F983}" srcOrd="0" destOrd="0" presId="urn:microsoft.com/office/officeart/2005/8/layout/hierarchy3"/>
    <dgm:cxn modelId="{66C7F9A0-62E2-4FFB-8591-711CF29DEDA9}" srcId="{4D7C79D9-B0A7-4C57-AD4F-6D4206315704}" destId="{65A911A6-D8F6-4948-9223-C591A305AB15}" srcOrd="0" destOrd="0" parTransId="{FDD9EA99-172E-4407-ABE9-F336B226C078}" sibTransId="{A0A5B92D-6D1A-437C-B582-16E42F72FBC0}"/>
    <dgm:cxn modelId="{8D1E0964-70BC-43EB-A68E-CD594C2974CE}" srcId="{DB89D02B-1CDF-49E5-9369-3C57D14DCF05}" destId="{A5EB070B-E24A-4C61-9937-ACFB57219CC3}" srcOrd="0" destOrd="0" parTransId="{703BC758-9F6E-44DB-99CD-2ED5802277CB}" sibTransId="{DD58A494-9330-4958-884F-ECB76C7E3B8F}"/>
    <dgm:cxn modelId="{958CF53D-EC63-41AA-ABD5-09F16C550E97}" type="presOf" srcId="{313EDE4E-B7DE-4AD9-8F7C-8DD09DC6E235}" destId="{C0B1262B-3F1B-41F4-B3C3-396537F9557A}" srcOrd="0" destOrd="0" presId="urn:microsoft.com/office/officeart/2005/8/layout/hierarchy3"/>
    <dgm:cxn modelId="{D913C8A8-CE13-4BD0-B1F5-3DF0853E724B}" type="presOf" srcId="{DB9B0C14-926E-41FF-A0F0-7739E2CF1B84}" destId="{01941176-6269-4BC5-9B8F-0B5922AC2DBC}" srcOrd="0" destOrd="0" presId="urn:microsoft.com/office/officeart/2005/8/layout/hierarchy3"/>
    <dgm:cxn modelId="{328A55A8-5B0E-407C-B375-80072CA767AC}" srcId="{DB89D02B-1CDF-49E5-9369-3C57D14DCF05}" destId="{4D7C79D9-B0A7-4C57-AD4F-6D4206315704}" srcOrd="1" destOrd="0" parTransId="{D68971CE-7B57-4A2E-8367-A31E1EBE9721}" sibTransId="{2E702F87-F8A6-4AE6-88B6-60471A3E8222}"/>
    <dgm:cxn modelId="{D92EFBC7-136E-4BCD-9277-55FA70EC4471}" type="presOf" srcId="{65A911A6-D8F6-4948-9223-C591A305AB15}" destId="{FA697BE0-DBB2-4485-B7DB-53853CB724B6}" srcOrd="0" destOrd="0" presId="urn:microsoft.com/office/officeart/2005/8/layout/hierarchy3"/>
    <dgm:cxn modelId="{3A90EB21-02DC-4492-AB3E-971291D35C9C}" type="presOf" srcId="{A5EB070B-E24A-4C61-9937-ACFB57219CC3}" destId="{2BB6975C-0BA0-4011-A42C-AAACF51228CE}" srcOrd="1" destOrd="0" presId="urn:microsoft.com/office/officeart/2005/8/layout/hierarchy3"/>
    <dgm:cxn modelId="{F1F17679-55AE-4CD9-96E6-FAD88135C0F6}" type="presParOf" srcId="{6355C740-91F4-4573-9308-B9828426F983}" destId="{DC296EA7-F286-4E19-AD94-C91194A6EA0E}" srcOrd="0" destOrd="0" presId="urn:microsoft.com/office/officeart/2005/8/layout/hierarchy3"/>
    <dgm:cxn modelId="{B9128541-5D97-4E04-AC0C-9C70A2248C25}" type="presParOf" srcId="{DC296EA7-F286-4E19-AD94-C91194A6EA0E}" destId="{4BC2FCB8-B628-4C91-9595-9FD74F63E3C0}" srcOrd="0" destOrd="0" presId="urn:microsoft.com/office/officeart/2005/8/layout/hierarchy3"/>
    <dgm:cxn modelId="{4237FFBF-7E58-47F0-A710-97B3D9E597A9}" type="presParOf" srcId="{4BC2FCB8-B628-4C91-9595-9FD74F63E3C0}" destId="{42F59716-CDE8-40D5-808B-E472745E823C}" srcOrd="0" destOrd="0" presId="urn:microsoft.com/office/officeart/2005/8/layout/hierarchy3"/>
    <dgm:cxn modelId="{DFD9F888-D976-4F4C-A5BA-DAEA70D5544F}" type="presParOf" srcId="{4BC2FCB8-B628-4C91-9595-9FD74F63E3C0}" destId="{2BB6975C-0BA0-4011-A42C-AAACF51228CE}" srcOrd="1" destOrd="0" presId="urn:microsoft.com/office/officeart/2005/8/layout/hierarchy3"/>
    <dgm:cxn modelId="{BE609E1C-72B5-4A12-802D-595AC2C0D697}" type="presParOf" srcId="{DC296EA7-F286-4E19-AD94-C91194A6EA0E}" destId="{A932AD22-173A-497C-8F39-4699790B9451}" srcOrd="1" destOrd="0" presId="urn:microsoft.com/office/officeart/2005/8/layout/hierarchy3"/>
    <dgm:cxn modelId="{250EEA9C-B945-4AAD-9D4A-BF25AB0E5F20}" type="presParOf" srcId="{A932AD22-173A-497C-8F39-4699790B9451}" destId="{35293DAF-1E33-4E9F-80D7-A0FC33AC03AC}" srcOrd="0" destOrd="0" presId="urn:microsoft.com/office/officeart/2005/8/layout/hierarchy3"/>
    <dgm:cxn modelId="{AB53FF60-7119-4A9F-BD07-F7DB107A2E8A}" type="presParOf" srcId="{A932AD22-173A-497C-8F39-4699790B9451}" destId="{4DA0AF1C-DF01-4031-B556-A8C636C846CD}" srcOrd="1" destOrd="0" presId="urn:microsoft.com/office/officeart/2005/8/layout/hierarchy3"/>
    <dgm:cxn modelId="{1EDC08C2-B317-4B75-9907-AD9C33DE7BA5}" type="presParOf" srcId="{A932AD22-173A-497C-8F39-4699790B9451}" destId="{C0B1262B-3F1B-41F4-B3C3-396537F9557A}" srcOrd="2" destOrd="0" presId="urn:microsoft.com/office/officeart/2005/8/layout/hierarchy3"/>
    <dgm:cxn modelId="{D3B277BB-A763-4857-94C0-592DBF59B804}" type="presParOf" srcId="{A932AD22-173A-497C-8F39-4699790B9451}" destId="{17F0633D-18E1-4258-94CB-8A6B0E6708BE}" srcOrd="3" destOrd="0" presId="urn:microsoft.com/office/officeart/2005/8/layout/hierarchy3"/>
    <dgm:cxn modelId="{0A720371-712D-40A1-AEE6-92FC3635324C}" type="presParOf" srcId="{6355C740-91F4-4573-9308-B9828426F983}" destId="{B3A612CE-3C9D-455F-86E1-067940A4A0A2}" srcOrd="1" destOrd="0" presId="urn:microsoft.com/office/officeart/2005/8/layout/hierarchy3"/>
    <dgm:cxn modelId="{CAEF7FF4-7670-4116-91F3-7C17504C8CF5}" type="presParOf" srcId="{B3A612CE-3C9D-455F-86E1-067940A4A0A2}" destId="{8825C322-6DCD-46BF-84B4-D6AEDC085CF5}" srcOrd="0" destOrd="0" presId="urn:microsoft.com/office/officeart/2005/8/layout/hierarchy3"/>
    <dgm:cxn modelId="{A0578425-74A4-40B5-96A5-1C57D530611E}" type="presParOf" srcId="{8825C322-6DCD-46BF-84B4-D6AEDC085CF5}" destId="{54759D17-9BE4-4704-8724-F89B0392A1F7}" srcOrd="0" destOrd="0" presId="urn:microsoft.com/office/officeart/2005/8/layout/hierarchy3"/>
    <dgm:cxn modelId="{94FEEF11-0B78-418F-A26F-4ADF4F5DAD03}" type="presParOf" srcId="{8825C322-6DCD-46BF-84B4-D6AEDC085CF5}" destId="{8ABA7E90-A9BE-467A-A173-0BF9A0F6B449}" srcOrd="1" destOrd="0" presId="urn:microsoft.com/office/officeart/2005/8/layout/hierarchy3"/>
    <dgm:cxn modelId="{7A61E906-15B0-4FC8-9555-1813575DEB78}" type="presParOf" srcId="{B3A612CE-3C9D-455F-86E1-067940A4A0A2}" destId="{B46326E9-C929-4A86-BD39-4F61B8004A5A}" srcOrd="1" destOrd="0" presId="urn:microsoft.com/office/officeart/2005/8/layout/hierarchy3"/>
    <dgm:cxn modelId="{81B421B3-1B93-4F5A-9913-37EACF76CE2F}" type="presParOf" srcId="{B46326E9-C929-4A86-BD39-4F61B8004A5A}" destId="{8C87BB36-AE5D-4945-94CD-466612700651}" srcOrd="0" destOrd="0" presId="urn:microsoft.com/office/officeart/2005/8/layout/hierarchy3"/>
    <dgm:cxn modelId="{EDD53283-B207-41C6-BA8F-EE81C20A19BF}" type="presParOf" srcId="{B46326E9-C929-4A86-BD39-4F61B8004A5A}" destId="{FA697BE0-DBB2-4485-B7DB-53853CB724B6}" srcOrd="1" destOrd="0" presId="urn:microsoft.com/office/officeart/2005/8/layout/hierarchy3"/>
    <dgm:cxn modelId="{83CECE58-7FB8-444D-BB41-D5F871929CEB}" type="presParOf" srcId="{B46326E9-C929-4A86-BD39-4F61B8004A5A}" destId="{01941176-6269-4BC5-9B8F-0B5922AC2DBC}" srcOrd="2" destOrd="0" presId="urn:microsoft.com/office/officeart/2005/8/layout/hierarchy3"/>
    <dgm:cxn modelId="{58752058-6408-41CE-B052-6F4CE39F1117}" type="presParOf" srcId="{B46326E9-C929-4A86-BD39-4F61B8004A5A}" destId="{D2150688-D9BE-45E5-8879-4DD57F84D901}"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F59716-CDE8-40D5-808B-E472745E823C}">
      <dsp:nvSpPr>
        <dsp:cNvPr id="0" name=""/>
        <dsp:cNvSpPr/>
      </dsp:nvSpPr>
      <dsp:spPr>
        <a:xfrm>
          <a:off x="297479" y="3032"/>
          <a:ext cx="3218705" cy="160935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Two Ways to Propose Amendments</a:t>
          </a:r>
          <a:endParaRPr lang="en-US" sz="3600" kern="1200" dirty="0"/>
        </a:p>
      </dsp:txBody>
      <dsp:txXfrm>
        <a:off x="297479" y="3032"/>
        <a:ext cx="3218705" cy="1609352"/>
      </dsp:txXfrm>
    </dsp:sp>
    <dsp:sp modelId="{35293DAF-1E33-4E9F-80D7-A0FC33AC03AC}">
      <dsp:nvSpPr>
        <dsp:cNvPr id="0" name=""/>
        <dsp:cNvSpPr/>
      </dsp:nvSpPr>
      <dsp:spPr>
        <a:xfrm>
          <a:off x="619349" y="1612385"/>
          <a:ext cx="321870" cy="1207014"/>
        </a:xfrm>
        <a:custGeom>
          <a:avLst/>
          <a:gdLst/>
          <a:ahLst/>
          <a:cxnLst/>
          <a:rect l="0" t="0" r="0" b="0"/>
          <a:pathLst>
            <a:path>
              <a:moveTo>
                <a:pt x="0" y="0"/>
              </a:moveTo>
              <a:lnTo>
                <a:pt x="0" y="1207014"/>
              </a:lnTo>
              <a:lnTo>
                <a:pt x="321870" y="1207014"/>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A0AF1C-DF01-4031-B556-A8C636C846CD}">
      <dsp:nvSpPr>
        <dsp:cNvPr id="0" name=""/>
        <dsp:cNvSpPr/>
      </dsp:nvSpPr>
      <dsp:spPr>
        <a:xfrm>
          <a:off x="941220" y="2014723"/>
          <a:ext cx="3041754" cy="1609352"/>
        </a:xfrm>
        <a:prstGeom prst="roundRect">
          <a:avLst>
            <a:gd name="adj" fmla="val 10000"/>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1. Proposed by 2/3 vote of each house of Congress</a:t>
          </a:r>
          <a:endParaRPr lang="en-US" sz="2200" kern="1200" dirty="0"/>
        </a:p>
      </dsp:txBody>
      <dsp:txXfrm>
        <a:off x="941220" y="2014723"/>
        <a:ext cx="3041754" cy="1609352"/>
      </dsp:txXfrm>
    </dsp:sp>
    <dsp:sp modelId="{C0B1262B-3F1B-41F4-B3C3-396537F9557A}">
      <dsp:nvSpPr>
        <dsp:cNvPr id="0" name=""/>
        <dsp:cNvSpPr/>
      </dsp:nvSpPr>
      <dsp:spPr>
        <a:xfrm>
          <a:off x="619349" y="1612385"/>
          <a:ext cx="321870" cy="3218705"/>
        </a:xfrm>
        <a:custGeom>
          <a:avLst/>
          <a:gdLst/>
          <a:ahLst/>
          <a:cxnLst/>
          <a:rect l="0" t="0" r="0" b="0"/>
          <a:pathLst>
            <a:path>
              <a:moveTo>
                <a:pt x="0" y="0"/>
              </a:moveTo>
              <a:lnTo>
                <a:pt x="0" y="3218705"/>
              </a:lnTo>
              <a:lnTo>
                <a:pt x="321870" y="3218705"/>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0633D-18E1-4258-94CB-8A6B0E6708BE}">
      <dsp:nvSpPr>
        <dsp:cNvPr id="0" name=""/>
        <dsp:cNvSpPr/>
      </dsp:nvSpPr>
      <dsp:spPr>
        <a:xfrm>
          <a:off x="941220" y="4026414"/>
          <a:ext cx="2957913" cy="1609352"/>
        </a:xfrm>
        <a:prstGeom prst="roundRect">
          <a:avLst>
            <a:gd name="adj" fmla="val 10000"/>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2. Proposed by a national constitutional convention requested by at least 2/3 of state legislatures</a:t>
          </a:r>
          <a:endParaRPr lang="en-US" sz="2200" kern="1200" dirty="0"/>
        </a:p>
      </dsp:txBody>
      <dsp:txXfrm>
        <a:off x="941220" y="4026414"/>
        <a:ext cx="2957913" cy="1609352"/>
      </dsp:txXfrm>
    </dsp:sp>
    <dsp:sp modelId="{54759D17-9BE4-4704-8724-F89B0392A1F7}">
      <dsp:nvSpPr>
        <dsp:cNvPr id="0" name=""/>
        <dsp:cNvSpPr/>
      </dsp:nvSpPr>
      <dsp:spPr>
        <a:xfrm>
          <a:off x="4320861" y="3032"/>
          <a:ext cx="3218705" cy="1609352"/>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en-US" sz="3600" kern="1200" dirty="0" smtClean="0"/>
            <a:t>Two Ways to Ratify Amendments</a:t>
          </a:r>
          <a:endParaRPr lang="en-US" sz="3600" kern="1200" dirty="0"/>
        </a:p>
      </dsp:txBody>
      <dsp:txXfrm>
        <a:off x="4320861" y="3032"/>
        <a:ext cx="3218705" cy="1609352"/>
      </dsp:txXfrm>
    </dsp:sp>
    <dsp:sp modelId="{8C87BB36-AE5D-4945-94CD-466612700651}">
      <dsp:nvSpPr>
        <dsp:cNvPr id="0" name=""/>
        <dsp:cNvSpPr/>
      </dsp:nvSpPr>
      <dsp:spPr>
        <a:xfrm>
          <a:off x="4642732" y="1612385"/>
          <a:ext cx="321870" cy="1207014"/>
        </a:xfrm>
        <a:custGeom>
          <a:avLst/>
          <a:gdLst/>
          <a:ahLst/>
          <a:cxnLst/>
          <a:rect l="0" t="0" r="0" b="0"/>
          <a:pathLst>
            <a:path>
              <a:moveTo>
                <a:pt x="0" y="0"/>
              </a:moveTo>
              <a:lnTo>
                <a:pt x="0" y="1207014"/>
              </a:lnTo>
              <a:lnTo>
                <a:pt x="321870" y="1207014"/>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97BE0-DBB2-4485-B7DB-53853CB724B6}">
      <dsp:nvSpPr>
        <dsp:cNvPr id="0" name=""/>
        <dsp:cNvSpPr/>
      </dsp:nvSpPr>
      <dsp:spPr>
        <a:xfrm>
          <a:off x="4964602" y="2014723"/>
          <a:ext cx="2967518" cy="1609352"/>
        </a:xfrm>
        <a:prstGeom prst="roundRect">
          <a:avLst>
            <a:gd name="adj" fmla="val 10000"/>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1. Ratified by at least 3/4 of the state legislatures</a:t>
          </a:r>
          <a:endParaRPr lang="en-US" sz="2200" kern="1200" dirty="0"/>
        </a:p>
      </dsp:txBody>
      <dsp:txXfrm>
        <a:off x="4964602" y="2014723"/>
        <a:ext cx="2967518" cy="1609352"/>
      </dsp:txXfrm>
    </dsp:sp>
    <dsp:sp modelId="{01941176-6269-4BC5-9B8F-0B5922AC2DBC}">
      <dsp:nvSpPr>
        <dsp:cNvPr id="0" name=""/>
        <dsp:cNvSpPr/>
      </dsp:nvSpPr>
      <dsp:spPr>
        <a:xfrm>
          <a:off x="4642732" y="1612385"/>
          <a:ext cx="321870" cy="3218705"/>
        </a:xfrm>
        <a:custGeom>
          <a:avLst/>
          <a:gdLst/>
          <a:ahLst/>
          <a:cxnLst/>
          <a:rect l="0" t="0" r="0" b="0"/>
          <a:pathLst>
            <a:path>
              <a:moveTo>
                <a:pt x="0" y="0"/>
              </a:moveTo>
              <a:lnTo>
                <a:pt x="0" y="3218705"/>
              </a:lnTo>
              <a:lnTo>
                <a:pt x="321870" y="3218705"/>
              </a:lnTo>
            </a:path>
          </a:pathLst>
        </a:custGeom>
        <a:noFill/>
        <a:ln w="1905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150688-D9BE-45E5-8879-4DD57F84D901}">
      <dsp:nvSpPr>
        <dsp:cNvPr id="0" name=""/>
        <dsp:cNvSpPr/>
      </dsp:nvSpPr>
      <dsp:spPr>
        <a:xfrm>
          <a:off x="4964602" y="4026414"/>
          <a:ext cx="2967518" cy="1609352"/>
        </a:xfrm>
        <a:prstGeom prst="roundRect">
          <a:avLst>
            <a:gd name="adj" fmla="val 10000"/>
          </a:avLst>
        </a:prstGeom>
        <a:solidFill>
          <a:schemeClr val="dk2">
            <a:alpha val="90000"/>
            <a:tint val="40000"/>
            <a:hueOff val="0"/>
            <a:satOff val="0"/>
            <a:lumOff val="0"/>
            <a:alphaOff val="0"/>
          </a:schemeClr>
        </a:solidFill>
        <a:ln w="1905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2. Ratified by specially called conventions in at least 3/4 of the states</a:t>
          </a:r>
          <a:endParaRPr lang="en-US" sz="2200" kern="1200" dirty="0"/>
        </a:p>
      </dsp:txBody>
      <dsp:txXfrm>
        <a:off x="4964602" y="4026414"/>
        <a:ext cx="2967518" cy="16093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5B848B-0362-4ACF-A660-4CAD0EBA32D2}" type="datetimeFigureOut">
              <a:rPr lang="en-US" smtClean="0"/>
              <a:pPr/>
              <a:t>3/14/2011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CE5AFE-CD21-4931-ADFB-0D1C3B954D8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15</a:t>
            </a:r>
            <a:r>
              <a:rPr lang="en-US" baseline="30000" dirty="0" smtClean="0"/>
              <a:t>th</a:t>
            </a:r>
            <a:r>
              <a:rPr lang="en-US" dirty="0" smtClean="0"/>
              <a:t> (extending voting rights to African</a:t>
            </a:r>
            <a:r>
              <a:rPr lang="en-US" baseline="0" dirty="0" smtClean="0"/>
              <a:t> Americans), 19</a:t>
            </a:r>
            <a:r>
              <a:rPr lang="en-US" baseline="30000" dirty="0" smtClean="0"/>
              <a:t>th</a:t>
            </a:r>
            <a:r>
              <a:rPr lang="en-US" baseline="0" dirty="0" smtClean="0"/>
              <a:t> (extended voting rights to women), 26</a:t>
            </a:r>
            <a:r>
              <a:rPr lang="en-US" baseline="30000" dirty="0" smtClean="0"/>
              <a:t>th</a:t>
            </a:r>
            <a:r>
              <a:rPr lang="en-US" baseline="0" dirty="0" smtClean="0"/>
              <a:t> </a:t>
            </a:r>
          </a:p>
          <a:p>
            <a:endParaRPr lang="en-US" baseline="0" dirty="0" smtClean="0"/>
          </a:p>
          <a:p>
            <a:r>
              <a:rPr lang="en-US" baseline="0" dirty="0" smtClean="0"/>
              <a:t>The State Legislatures voted for President, judges, or senators (17</a:t>
            </a:r>
            <a:r>
              <a:rPr lang="en-US" baseline="30000" dirty="0" smtClean="0"/>
              <a:t>th</a:t>
            </a:r>
            <a:r>
              <a:rPr lang="en-US" baseline="0" dirty="0" smtClean="0"/>
              <a:t> amendment extended this right to citizens).</a:t>
            </a:r>
          </a:p>
          <a:p>
            <a:pPr lvl="1">
              <a:buFont typeface="Arial" pitchFamily="34" charset="0"/>
              <a:buChar char="•"/>
            </a:pPr>
            <a:r>
              <a:rPr lang="en-US" baseline="0" dirty="0" smtClean="0"/>
              <a:t>The framers of the Constitution wanted to guard against tyranny of the masses, so they left things in the hands of the state legislatures.</a:t>
            </a:r>
          </a:p>
          <a:p>
            <a:pPr lvl="1">
              <a:buFont typeface="Arial" pitchFamily="34" charset="0"/>
              <a:buChar char="•"/>
            </a:pPr>
            <a:r>
              <a:rPr lang="en-US" baseline="0" dirty="0" smtClean="0"/>
              <a:t>This also will helped to pass the Constitution, by keeping power in the states.</a:t>
            </a:r>
          </a:p>
          <a:p>
            <a:r>
              <a:rPr lang="en-US" baseline="0" dirty="0" smtClean="0"/>
              <a:t>The right to vote was left up to each state to decide, the states extended voting rights well before the federal government did because of the desire of their citizens to vote. </a:t>
            </a:r>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Constitution paid</a:t>
            </a:r>
            <a:r>
              <a:rPr lang="en-US" baseline="0" dirty="0" smtClean="0"/>
              <a:t> almost no attention to social equality and hardly mentioned slavery. </a:t>
            </a:r>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Separation of powers</a:t>
            </a:r>
            <a:r>
              <a:rPr lang="en-US" baseline="0" dirty="0" smtClean="0"/>
              <a:t> wasn’t a new idea in 1787, it had been used in the colonies for over 100 years. </a:t>
            </a:r>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were a promise made by Federalists in order to help pass the constitution, among the states</a:t>
            </a:r>
          </a:p>
          <a:p>
            <a:r>
              <a:rPr lang="en-US" baseline="0" dirty="0" smtClean="0"/>
              <a:t>They were passed by the first Congress</a:t>
            </a:r>
          </a:p>
          <a:p>
            <a:r>
              <a:rPr lang="en-US" baseline="0" dirty="0" smtClean="0"/>
              <a:t>12 were originally proposed, but only 10 were approved by the states.</a:t>
            </a:r>
          </a:p>
          <a:p>
            <a:r>
              <a:rPr lang="en-US" baseline="0" dirty="0" smtClean="0"/>
              <a:t>One of those 12 was later made the 27</a:t>
            </a:r>
            <a:r>
              <a:rPr lang="en-US" baseline="30000" dirty="0" smtClean="0"/>
              <a:t>th</a:t>
            </a:r>
            <a:r>
              <a:rPr lang="en-US" baseline="0" dirty="0" smtClean="0"/>
              <a:t> amendment (about congressional pay)</a:t>
            </a:r>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17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19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Power</a:t>
            </a:r>
            <a:r>
              <a:rPr lang="en-US" baseline="0" dirty="0" smtClean="0"/>
              <a:t> to “lay and collect taxes” Article 1 Sec. 8 </a:t>
            </a:r>
            <a:r>
              <a:rPr lang="en-US" baseline="0" dirty="0" smtClean="0">
                <a:sym typeface="Wingdings" pitchFamily="2" charset="2"/>
              </a:rPr>
              <a:t> Doesn’t specify how much in taxes should be collected</a:t>
            </a:r>
          </a:p>
          <a:p>
            <a:r>
              <a:rPr lang="en-US" baseline="0" dirty="0" smtClean="0">
                <a:sym typeface="Wingdings" pitchFamily="2" charset="2"/>
              </a:rPr>
              <a:t>“one Supreme Court, and … such inferior courts as the Congress may form time to time ordain and establish” Article 3 Sec. 1  set </a:t>
            </a:r>
            <a:r>
              <a:rPr lang="en-US" baseline="0" smtClean="0">
                <a:sym typeface="Wingdings" pitchFamily="2" charset="2"/>
              </a:rPr>
              <a:t>up federal courts </a:t>
            </a:r>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22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The President can wage war without having Congress declare it</a:t>
            </a:r>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23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power of the courts was enhanced in</a:t>
            </a:r>
            <a:r>
              <a:rPr lang="en-US" baseline="0" dirty="0" smtClean="0"/>
              <a:t> the 1803 case of </a:t>
            </a:r>
            <a:r>
              <a:rPr lang="en-US" baseline="0" dirty="0" err="1" smtClean="0"/>
              <a:t>Marbury</a:t>
            </a:r>
            <a:r>
              <a:rPr lang="en-US" baseline="0" dirty="0" smtClean="0"/>
              <a:t> v. Madison, in which the court gave itself the power of judicial review</a:t>
            </a:r>
            <a:endParaRPr lang="en-US" dirty="0"/>
          </a:p>
        </p:txBody>
      </p:sp>
      <p:sp>
        <p:nvSpPr>
          <p:cNvPr id="4" name="Slide Number Placeholder 3"/>
          <p:cNvSpPr>
            <a:spLocks noGrp="1"/>
          </p:cNvSpPr>
          <p:nvPr>
            <p:ph type="sldNum" sz="quarter" idx="10"/>
          </p:nvPr>
        </p:nvSpPr>
        <p:spPr/>
        <p:txBody>
          <a:bodyPr/>
          <a:lstStyle/>
          <a:p>
            <a:fld id="{EBCE5AFE-CD21-4931-ADFB-0D1C3B954D86}" type="slidenum">
              <a:rPr lang="en-US" smtClean="0"/>
              <a:pPr/>
              <a:t>24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79D5CCC-B1AA-402D-9C82-419C4181F94D}" type="datetimeFigureOut">
              <a:rPr lang="en-US" smtClean="0"/>
              <a:pPr/>
              <a:t>3/14/2011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C168915-5B6D-4E42-8553-7A52B9522F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9D5CCC-B1AA-402D-9C82-419C4181F94D}"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68915-5B6D-4E42-8553-7A52B9522F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9D5CCC-B1AA-402D-9C82-419C4181F94D}"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68915-5B6D-4E42-8553-7A52B9522F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79D5CCC-B1AA-402D-9C82-419C4181F94D}"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68915-5B6D-4E42-8553-7A52B9522F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79D5CCC-B1AA-402D-9C82-419C4181F94D}" type="datetimeFigureOut">
              <a:rPr lang="en-US" smtClean="0"/>
              <a:pPr/>
              <a:t>3/14/2011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68915-5B6D-4E42-8553-7A52B9522F1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9D5CCC-B1AA-402D-9C82-419C4181F94D}"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68915-5B6D-4E42-8553-7A52B9522F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79D5CCC-B1AA-402D-9C82-419C4181F94D}" type="datetimeFigureOut">
              <a:rPr lang="en-US" smtClean="0"/>
              <a:pPr/>
              <a:t>3/14/2011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68915-5B6D-4E42-8553-7A52B9522F1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79D5CCC-B1AA-402D-9C82-419C4181F94D}" type="datetimeFigureOut">
              <a:rPr lang="en-US" smtClean="0"/>
              <a:pPr/>
              <a:t>3/14/2011</a:t>
            </a:fld>
            <a:endParaRPr lang="en-US"/>
          </a:p>
        </p:txBody>
      </p:sp>
      <p:sp>
        <p:nvSpPr>
          <p:cNvPr id="8" name="Slide Number Placeholder 7"/>
          <p:cNvSpPr>
            <a:spLocks noGrp="1"/>
          </p:cNvSpPr>
          <p:nvPr>
            <p:ph type="sldNum" sz="quarter" idx="11"/>
          </p:nvPr>
        </p:nvSpPr>
        <p:spPr/>
        <p:txBody>
          <a:bodyPr/>
          <a:lstStyle/>
          <a:p>
            <a:fld id="{6C168915-5B6D-4E42-8553-7A52B9522F1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D5CCC-B1AA-402D-9C82-419C4181F94D}" type="datetimeFigureOut">
              <a:rPr lang="en-US" smtClean="0"/>
              <a:pPr/>
              <a:t>3/14/2011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68915-5B6D-4E42-8553-7A52B9522F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79D5CCC-B1AA-402D-9C82-419C4181F94D}"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6C168915-5B6D-4E42-8553-7A52B9522F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79D5CCC-B1AA-402D-9C82-419C4181F94D}" type="datetimeFigureOut">
              <a:rPr lang="en-US" smtClean="0"/>
              <a:pPr/>
              <a:t>3/14/2011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168915-5B6D-4E42-8553-7A52B9522F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79D5CCC-B1AA-402D-9C82-419C4181F94D}" type="datetimeFigureOut">
              <a:rPr lang="en-US" smtClean="0"/>
              <a:pPr/>
              <a:t>3/14/2011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C168915-5B6D-4E42-8553-7A52B9522F1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Constitution</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5. Federalism</a:t>
            </a:r>
            <a:endParaRPr lang="en-US" dirty="0"/>
          </a:p>
        </p:txBody>
      </p:sp>
      <p:sp>
        <p:nvSpPr>
          <p:cNvPr id="3" name="Content Placeholder 2"/>
          <p:cNvSpPr>
            <a:spLocks noGrp="1"/>
          </p:cNvSpPr>
          <p:nvPr>
            <p:ph idx="1"/>
          </p:nvPr>
        </p:nvSpPr>
        <p:spPr/>
        <p:txBody>
          <a:bodyPr/>
          <a:lstStyle/>
          <a:p>
            <a:r>
              <a:rPr lang="en-US" dirty="0" smtClean="0"/>
              <a:t>The division of governmental power, as expressed in the Unite States Constitution between the national government and the states.</a:t>
            </a:r>
          </a:p>
          <a:p>
            <a:endParaRPr lang="en-US" dirty="0" smtClean="0"/>
          </a:p>
          <a:p>
            <a:r>
              <a:rPr lang="en-US" dirty="0" smtClean="0"/>
              <a:t>Reflects the Founders’ desire to balance liberty and order.</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of the Constitution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Constitution provides a basic outline for our government.</a:t>
            </a:r>
          </a:p>
          <a:p>
            <a:r>
              <a:rPr lang="en-US" dirty="0" smtClean="0"/>
              <a:t>It doesn’t go into great detail.</a:t>
            </a:r>
          </a:p>
          <a:p>
            <a:r>
              <a:rPr lang="en-US" dirty="0" smtClean="0"/>
              <a:t>It is divided into three parts</a:t>
            </a:r>
          </a:p>
          <a:p>
            <a:pPr marL="962406" lvl="1" indent="-514350">
              <a:buFont typeface="+mj-lt"/>
              <a:buAutoNum type="arabicPeriod"/>
            </a:pPr>
            <a:r>
              <a:rPr lang="en-US" dirty="0" smtClean="0"/>
              <a:t>The Preamble</a:t>
            </a:r>
          </a:p>
          <a:p>
            <a:pPr marL="962406" lvl="1" indent="-514350">
              <a:buFont typeface="+mj-lt"/>
              <a:buAutoNum type="arabicPeriod"/>
            </a:pPr>
            <a:r>
              <a:rPr lang="en-US" dirty="0" smtClean="0"/>
              <a:t>The Articles</a:t>
            </a:r>
          </a:p>
          <a:p>
            <a:pPr marL="962406" lvl="1" indent="-514350">
              <a:buFont typeface="+mj-lt"/>
              <a:buAutoNum type="arabicPeriod"/>
            </a:pPr>
            <a:r>
              <a:rPr lang="en-US" dirty="0" smtClean="0"/>
              <a:t>The Amendments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Preamble</a:t>
            </a:r>
            <a:endParaRPr lang="en-US" dirty="0"/>
          </a:p>
        </p:txBody>
      </p:sp>
      <p:sp>
        <p:nvSpPr>
          <p:cNvPr id="3" name="Content Placeholder 2"/>
          <p:cNvSpPr>
            <a:spLocks noGrp="1"/>
          </p:cNvSpPr>
          <p:nvPr>
            <p:ph idx="1"/>
          </p:nvPr>
        </p:nvSpPr>
        <p:spPr>
          <a:xfrm>
            <a:off x="457200" y="1600200"/>
            <a:ext cx="5867400" cy="4525963"/>
          </a:xfrm>
        </p:spPr>
        <p:txBody>
          <a:bodyPr>
            <a:normAutofit lnSpcReduction="10000"/>
          </a:bodyPr>
          <a:lstStyle/>
          <a:p>
            <a:r>
              <a:rPr lang="en-US" dirty="0" smtClean="0"/>
              <a:t>Lists six goals for American government</a:t>
            </a:r>
          </a:p>
          <a:p>
            <a:pPr marL="962406" lvl="1" indent="-514350">
              <a:buFont typeface="+mj-lt"/>
              <a:buAutoNum type="arabicPeriod"/>
            </a:pPr>
            <a:r>
              <a:rPr lang="en-US" dirty="0" smtClean="0"/>
              <a:t>To form a more perfect union</a:t>
            </a:r>
          </a:p>
          <a:p>
            <a:pPr marL="962406" lvl="1" indent="-514350">
              <a:buFont typeface="+mj-lt"/>
              <a:buAutoNum type="arabicPeriod"/>
            </a:pPr>
            <a:r>
              <a:rPr lang="en-US" dirty="0" smtClean="0"/>
              <a:t>Establish justice</a:t>
            </a:r>
          </a:p>
          <a:p>
            <a:pPr marL="962406" lvl="1" indent="-514350">
              <a:buFont typeface="+mj-lt"/>
              <a:buAutoNum type="arabicPeriod"/>
            </a:pPr>
            <a:r>
              <a:rPr lang="en-US" dirty="0" smtClean="0"/>
              <a:t>Insure domestic tranquility (peace)</a:t>
            </a:r>
          </a:p>
          <a:p>
            <a:pPr marL="962406" lvl="1" indent="-514350">
              <a:buFont typeface="+mj-lt"/>
              <a:buAutoNum type="arabicPeriod"/>
            </a:pPr>
            <a:r>
              <a:rPr lang="en-US" dirty="0" smtClean="0"/>
              <a:t>Provide for the common defense</a:t>
            </a:r>
          </a:p>
          <a:p>
            <a:pPr marL="962406" lvl="1" indent="-514350">
              <a:buFont typeface="+mj-lt"/>
              <a:buAutoNum type="arabicPeriod"/>
            </a:pPr>
            <a:r>
              <a:rPr lang="en-US" dirty="0" smtClean="0"/>
              <a:t>Promote the general welfare</a:t>
            </a:r>
          </a:p>
          <a:p>
            <a:pPr marL="962406" lvl="1" indent="-514350">
              <a:buFont typeface="+mj-lt"/>
              <a:buAutoNum type="arabicPeriod"/>
            </a:pPr>
            <a:r>
              <a:rPr lang="en-US" dirty="0" smtClean="0"/>
              <a:t>Secure the blessings of liberty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6248400" y="1676400"/>
            <a:ext cx="2667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1"/>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1"/>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nodeType="clickEffect">
                                  <p:stCondLst>
                                    <p:cond delay="0"/>
                                  </p:stCondLst>
                                  <p:childTnLst>
                                    <p:set>
                                      <p:cBhvr>
                                        <p:cTn id="48" dur="1" fill="hold">
                                          <p:stCondLst>
                                            <p:cond delay="0"/>
                                          </p:stCondLst>
                                        </p:cTn>
                                        <p:tgtEl>
                                          <p:spTgt spid="2050"/>
                                        </p:tgtEl>
                                        <p:attrNameLst>
                                          <p:attrName>style.visibility</p:attrName>
                                        </p:attrNameLst>
                                      </p:cBhvr>
                                      <p:to>
                                        <p:strVal val="visible"/>
                                      </p:to>
                                    </p:set>
                                    <p:animScale>
                                      <p:cBhvr>
                                        <p:cTn id="49" dur="1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2050"/>
                                        </p:tgtEl>
                                        <p:attrNameLst>
                                          <p:attrName>ppt_x</p:attrName>
                                          <p:attrName>ppt_y</p:attrName>
                                        </p:attrNameLst>
                                      </p:cBhvr>
                                    </p:animMotion>
                                    <p:animEffect transition="in" filter="fade">
                                      <p:cBhvr>
                                        <p:cTn id="51"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Articles</a:t>
            </a:r>
            <a:endParaRPr lang="en-US" dirty="0"/>
          </a:p>
        </p:txBody>
      </p:sp>
      <p:sp>
        <p:nvSpPr>
          <p:cNvPr id="3" name="Content Placeholder 2"/>
          <p:cNvSpPr>
            <a:spLocks noGrp="1"/>
          </p:cNvSpPr>
          <p:nvPr>
            <p:ph idx="1"/>
          </p:nvPr>
        </p:nvSpPr>
        <p:spPr/>
        <p:txBody>
          <a:bodyPr/>
          <a:lstStyle/>
          <a:p>
            <a:r>
              <a:rPr lang="en-US" dirty="0" smtClean="0"/>
              <a:t>There are 7 articles in the constitution</a:t>
            </a:r>
          </a:p>
          <a:p>
            <a:endParaRPr lang="en-US" dirty="0" smtClean="0"/>
          </a:p>
          <a:p>
            <a:r>
              <a:rPr lang="en-US" dirty="0" smtClean="0"/>
              <a:t>Article I – Legislative Branch</a:t>
            </a:r>
          </a:p>
          <a:p>
            <a:r>
              <a:rPr lang="en-US" dirty="0" smtClean="0"/>
              <a:t>Article II – Executive Branch</a:t>
            </a:r>
          </a:p>
          <a:p>
            <a:r>
              <a:rPr lang="en-US" dirty="0" smtClean="0"/>
              <a:t>Article III – Judicial Branch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
                                          </p:val>
                                        </p:tav>
                                        <p:tav tm="100000">
                                          <p:val>
                                            <p:strVal val="#ppt_y"/>
                                          </p:val>
                                        </p:tav>
                                      </p:tavLst>
                                    </p:anim>
                                  </p:childTnLst>
                                </p:cTn>
                              </p:par>
                              <p:par>
                                <p:cTn id="10" presetID="40" presetClass="entr" presetSubtype="0" fill="hold" nodeType="withEffect">
                                  <p:stCondLst>
                                    <p:cond delay="0"/>
                                  </p:stCondLst>
                                  <p:iterate type="lt">
                                    <p:tmPct val="10000"/>
                                  </p:iterate>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
                                          </p:val>
                                        </p:tav>
                                        <p:tav tm="100000">
                                          <p:val>
                                            <p:strVal val="#ppt_y"/>
                                          </p:val>
                                        </p:tav>
                                      </p:tavLst>
                                    </p:anim>
                                  </p:childTnLst>
                                </p:cTn>
                              </p:par>
                              <p:par>
                                <p:cTn id="15" presetID="40" presetClass="entr" presetSubtype="0" fill="hold" nodeType="withEffect">
                                  <p:stCondLst>
                                    <p:cond delay="0"/>
                                  </p:stCondLst>
                                  <p:iterate type="lt">
                                    <p:tmPct val="10000"/>
                                  </p:iterate>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Amendments</a:t>
            </a:r>
            <a:endParaRPr lang="en-US" dirty="0"/>
          </a:p>
        </p:txBody>
      </p:sp>
      <p:sp>
        <p:nvSpPr>
          <p:cNvPr id="3" name="Content Placeholder 2"/>
          <p:cNvSpPr>
            <a:spLocks noGrp="1"/>
          </p:cNvSpPr>
          <p:nvPr>
            <p:ph idx="1"/>
          </p:nvPr>
        </p:nvSpPr>
        <p:spPr>
          <a:xfrm>
            <a:off x="457200" y="1600200"/>
            <a:ext cx="7467600" cy="4953000"/>
          </a:xfrm>
        </p:spPr>
        <p:txBody>
          <a:bodyPr>
            <a:normAutofit/>
          </a:bodyPr>
          <a:lstStyle/>
          <a:p>
            <a:r>
              <a:rPr lang="en-US" dirty="0" smtClean="0"/>
              <a:t>Amendment – a formal statement of change to a law or constitution.</a:t>
            </a:r>
          </a:p>
          <a:p>
            <a:endParaRPr lang="en-US" dirty="0" smtClean="0"/>
          </a:p>
          <a:p>
            <a:r>
              <a:rPr lang="en-US" dirty="0" smtClean="0"/>
              <a:t>There are 27 amendments to the Constitution</a:t>
            </a:r>
          </a:p>
          <a:p>
            <a:endParaRPr lang="en-US" dirty="0" smtClean="0"/>
          </a:p>
          <a:p>
            <a:r>
              <a:rPr lang="en-US" dirty="0" smtClean="0"/>
              <a:t>The amendments deal with a variety of 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Lame Duck – an elected official during the period between failure to win re-election and the inauguration of a successor</a:t>
            </a:r>
          </a:p>
          <a:p>
            <a:endParaRPr lang="en-US"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191000" y="1981200"/>
            <a:ext cx="4572000"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Scale>
                                      <p:cBhvr>
                                        <p:cTn id="14"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26"/>
                                        </p:tgtEl>
                                        <p:attrNameLst>
                                          <p:attrName>ppt_x</p:attrName>
                                          <p:attrName>ppt_y</p:attrName>
                                        </p:attrNameLst>
                                      </p:cBhvr>
                                    </p:animMotion>
                                    <p:animEffect transition="in" filter="fade">
                                      <p:cBhvr>
                                        <p:cTn id="16"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Bill of Rights</a:t>
            </a:r>
            <a:endParaRPr lang="en-US" dirty="0"/>
          </a:p>
        </p:txBody>
      </p:sp>
      <p:sp>
        <p:nvSpPr>
          <p:cNvPr id="3" name="Content Placeholder 2"/>
          <p:cNvSpPr>
            <a:spLocks noGrp="1"/>
          </p:cNvSpPr>
          <p:nvPr>
            <p:ph idx="1"/>
          </p:nvPr>
        </p:nvSpPr>
        <p:spPr/>
        <p:txBody>
          <a:bodyPr/>
          <a:lstStyle/>
          <a:p>
            <a:r>
              <a:rPr lang="en-US" dirty="0" smtClean="0"/>
              <a:t>The first 10 amendments to the Constitution.</a:t>
            </a:r>
          </a:p>
          <a:p>
            <a:endParaRPr lang="en-US" dirty="0" smtClean="0"/>
          </a:p>
          <a:p>
            <a:r>
              <a:rPr lang="en-US" dirty="0" smtClean="0"/>
              <a:t>Added in 1791</a:t>
            </a:r>
          </a:p>
          <a:p>
            <a:endParaRPr lang="en-US" dirty="0" smtClean="0"/>
          </a:p>
          <a:p>
            <a:r>
              <a:rPr lang="en-US" dirty="0" smtClean="0"/>
              <a:t>Was added to prevent the national government from limiting personal freedoms.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Amendment Process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Formal Amendment Process</a:t>
            </a:r>
            <a:endParaRPr lang="en-US" dirty="0"/>
          </a:p>
        </p:txBody>
      </p:sp>
      <p:sp>
        <p:nvSpPr>
          <p:cNvPr id="3" name="Content Placeholder 2"/>
          <p:cNvSpPr>
            <a:spLocks noGrp="1"/>
          </p:cNvSpPr>
          <p:nvPr>
            <p:ph idx="1"/>
          </p:nvPr>
        </p:nvSpPr>
        <p:spPr/>
        <p:txBody>
          <a:bodyPr/>
          <a:lstStyle/>
          <a:p>
            <a:r>
              <a:rPr lang="en-US" dirty="0" smtClean="0"/>
              <a:t>Found in Article V</a:t>
            </a:r>
          </a:p>
          <a:p>
            <a:endParaRPr lang="en-US" dirty="0" smtClean="0"/>
          </a:p>
          <a:p>
            <a:r>
              <a:rPr lang="en-US" dirty="0" smtClean="0"/>
              <a:t>There are four different paths a proposed amendment can take.</a:t>
            </a:r>
          </a:p>
          <a:p>
            <a:endParaRPr lang="en-US" dirty="0" smtClean="0"/>
          </a:p>
          <a:p>
            <a:pPr lvl="1"/>
            <a:r>
              <a:rPr lang="en-US" dirty="0" smtClean="0"/>
              <a:t>Congress decides the method and sets a time limit (7 years).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 of the Constitution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457200" y="609600"/>
          <a:ext cx="82296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p:cNvCxnSpPr/>
          <p:nvPr/>
        </p:nvCxnSpPr>
        <p:spPr>
          <a:xfrm>
            <a:off x="4495800" y="3352800"/>
            <a:ext cx="8382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4038600" y="3886200"/>
            <a:ext cx="1752600" cy="838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419600" y="5486400"/>
            <a:ext cx="914400" cy="1588"/>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p:nvPr/>
        </p:nvCxnSpPr>
        <p:spPr>
          <a:xfrm rot="5400000" flipH="1" flipV="1">
            <a:off x="4000500" y="4076700"/>
            <a:ext cx="1752600" cy="914400"/>
          </a:xfrm>
          <a:prstGeom prst="straightConnector1">
            <a:avLst/>
          </a:prstGeom>
          <a:ln w="76200">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305800" cy="1143000"/>
          </a:xfrm>
        </p:spPr>
        <p:txBody>
          <a:bodyPr>
            <a:normAutofit fontScale="90000"/>
          </a:bodyPr>
          <a:lstStyle/>
          <a:p>
            <a:pPr algn="ctr"/>
            <a:r>
              <a:rPr lang="en-US" dirty="0" smtClean="0"/>
              <a:t>The Informal Amendment Process</a:t>
            </a:r>
            <a:endParaRPr lang="en-US" dirty="0"/>
          </a:p>
        </p:txBody>
      </p:sp>
      <p:sp>
        <p:nvSpPr>
          <p:cNvPr id="3" name="Content Placeholder 2"/>
          <p:cNvSpPr>
            <a:spLocks noGrp="1"/>
          </p:cNvSpPr>
          <p:nvPr>
            <p:ph idx="1"/>
          </p:nvPr>
        </p:nvSpPr>
        <p:spPr/>
        <p:txBody>
          <a:bodyPr/>
          <a:lstStyle/>
          <a:p>
            <a:r>
              <a:rPr lang="en-US" dirty="0" smtClean="0"/>
              <a:t>The Constitution was written rather broadly so that changes could happen with the political system without having to go through the formal process.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Legislative Actions</a:t>
            </a:r>
            <a:endParaRPr lang="en-US" dirty="0"/>
          </a:p>
        </p:txBody>
      </p:sp>
      <p:sp>
        <p:nvSpPr>
          <p:cNvPr id="3" name="Content Placeholder 2"/>
          <p:cNvSpPr>
            <a:spLocks noGrp="1"/>
          </p:cNvSpPr>
          <p:nvPr>
            <p:ph idx="1"/>
          </p:nvPr>
        </p:nvSpPr>
        <p:spPr/>
        <p:txBody>
          <a:bodyPr/>
          <a:lstStyle/>
          <a:p>
            <a:r>
              <a:rPr lang="en-US" dirty="0" smtClean="0"/>
              <a:t>Congress has passed many laws that spell out and add to the Constitution’s provisions.</a:t>
            </a:r>
          </a:p>
          <a:p>
            <a:r>
              <a:rPr lang="en-US" dirty="0" smtClean="0"/>
              <a:t>Examples</a:t>
            </a:r>
          </a:p>
          <a:p>
            <a:pPr lvl="1"/>
            <a:r>
              <a:rPr lang="en-US" dirty="0" smtClean="0"/>
              <a:t>Taxes</a:t>
            </a:r>
          </a:p>
          <a:p>
            <a:pPr lvl="1"/>
            <a:r>
              <a:rPr lang="en-US" dirty="0" smtClean="0"/>
              <a:t>Federal Courts </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3886201" y="3048000"/>
            <a:ext cx="4953000"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par>
                                <p:cTn id="17" presetID="40" presetClass="entr" presetSubtype="0" fill="hold" nodeType="withEffect">
                                  <p:stCondLst>
                                    <p:cond delay="0"/>
                                  </p:stCondLst>
                                  <p:iterate type="lt">
                                    <p:tmPct val="10000"/>
                                  </p:iterate>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
                                          </p:val>
                                        </p:tav>
                                        <p:tav tm="100000">
                                          <p:val>
                                            <p:strVal val="#ppt_y"/>
                                          </p:val>
                                        </p:tav>
                                      </p:tavLst>
                                    </p:anim>
                                  </p:childTnLst>
                                </p:cTn>
                              </p:par>
                              <p:par>
                                <p:cTn id="22" presetID="40" presetClass="entr" presetSubtype="0" fill="hold" nodeType="withEffect">
                                  <p:stCondLst>
                                    <p:cond delay="0"/>
                                  </p:stCondLst>
                                  <p:iterate type="lt">
                                    <p:tmPct val="10000"/>
                                  </p:iterate>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Scale>
                                      <p:cBhvr>
                                        <p:cTn id="31" dur="1000" decel="50000" fill="hold">
                                          <p:stCondLst>
                                            <p:cond delay="0"/>
                                          </p:stCondLst>
                                        </p:cTn>
                                        <p:tgtEl>
                                          <p:spTgt spid="30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075"/>
                                        </p:tgtEl>
                                        <p:attrNameLst>
                                          <p:attrName>ppt_x</p:attrName>
                                          <p:attrName>ppt_y</p:attrName>
                                        </p:attrNameLst>
                                      </p:cBhvr>
                                    </p:animMotion>
                                    <p:animEffect transition="in" filter="fade">
                                      <p:cBhvr>
                                        <p:cTn id="33"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Executive Actions</a:t>
            </a:r>
            <a:endParaRPr lang="en-US" dirty="0"/>
          </a:p>
        </p:txBody>
      </p:sp>
      <p:sp>
        <p:nvSpPr>
          <p:cNvPr id="3" name="Content Placeholder 2"/>
          <p:cNvSpPr>
            <a:spLocks noGrp="1"/>
          </p:cNvSpPr>
          <p:nvPr>
            <p:ph idx="1"/>
          </p:nvPr>
        </p:nvSpPr>
        <p:spPr/>
        <p:txBody>
          <a:bodyPr/>
          <a:lstStyle/>
          <a:p>
            <a:r>
              <a:rPr lang="en-US" dirty="0" smtClean="0"/>
              <a:t>The way that the President carries out the laws made by congress has also shaped the way that the Constitution is interrupted.</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5029200" y="3154007"/>
            <a:ext cx="2905125" cy="36277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Scale>
                                      <p:cBhvr>
                                        <p:cTn id="7" dur="1000" decel="50000" fill="hold">
                                          <p:stCondLst>
                                            <p:cond delay="0"/>
                                          </p:stCondLst>
                                        </p:cTn>
                                        <p:tgtEl>
                                          <p:spTgt spid="40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098"/>
                                        </p:tgtEl>
                                        <p:attrNameLst>
                                          <p:attrName>ppt_x</p:attrName>
                                          <p:attrName>ppt_y</p:attrName>
                                        </p:attrNameLst>
                                      </p:cBhvr>
                                    </p:animMotion>
                                    <p:animEffect transition="in" filter="fade">
                                      <p:cBhvr>
                                        <p:cTn id="9"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Judicial Interpretations</a:t>
            </a:r>
            <a:endParaRPr lang="en-US" dirty="0"/>
          </a:p>
        </p:txBody>
      </p:sp>
      <p:sp>
        <p:nvSpPr>
          <p:cNvPr id="3" name="Content Placeholder 2"/>
          <p:cNvSpPr>
            <a:spLocks noGrp="1"/>
          </p:cNvSpPr>
          <p:nvPr>
            <p:ph idx="1"/>
          </p:nvPr>
        </p:nvSpPr>
        <p:spPr>
          <a:xfrm>
            <a:off x="457200" y="1600200"/>
            <a:ext cx="4343400" cy="4525963"/>
          </a:xfrm>
        </p:spPr>
        <p:txBody>
          <a:bodyPr/>
          <a:lstStyle/>
          <a:p>
            <a:r>
              <a:rPr lang="en-US" dirty="0" smtClean="0"/>
              <a:t>The courts ensure that the laws passed by the state and national government fall in line with the constitution.</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4876800" y="1600200"/>
            <a:ext cx="3895725" cy="464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Scale>
                                      <p:cBhvr>
                                        <p:cTn id="7" dur="1000" decel="50000" fill="hold">
                                          <p:stCondLst>
                                            <p:cond delay="0"/>
                                          </p:stCondLst>
                                        </p:cTn>
                                        <p:tgtEl>
                                          <p:spTgt spid="51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122"/>
                                        </p:tgtEl>
                                        <p:attrNameLst>
                                          <p:attrName>ppt_x</p:attrName>
                                          <p:attrName>ppt_y</p:attrName>
                                        </p:attrNameLst>
                                      </p:cBhvr>
                                    </p:animMotion>
                                    <p:animEffect transition="in" filter="fade">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Changing Customs</a:t>
            </a:r>
            <a:endParaRPr lang="en-US" dirty="0"/>
          </a:p>
        </p:txBody>
      </p:sp>
      <p:sp>
        <p:nvSpPr>
          <p:cNvPr id="3" name="Content Placeholder 2"/>
          <p:cNvSpPr>
            <a:spLocks noGrp="1"/>
          </p:cNvSpPr>
          <p:nvPr>
            <p:ph idx="1"/>
          </p:nvPr>
        </p:nvSpPr>
        <p:spPr>
          <a:xfrm>
            <a:off x="457200" y="1600200"/>
            <a:ext cx="5029200" cy="4953000"/>
          </a:xfrm>
        </p:spPr>
        <p:txBody>
          <a:bodyPr>
            <a:normAutofit lnSpcReduction="10000"/>
          </a:bodyPr>
          <a:lstStyle/>
          <a:p>
            <a:r>
              <a:rPr lang="en-US" dirty="0" smtClean="0"/>
              <a:t>Many unwritten customs have become accepted as constitutional even though they aren’t apart of the constitution.</a:t>
            </a:r>
          </a:p>
          <a:p>
            <a:endParaRPr lang="en-US" dirty="0" smtClean="0"/>
          </a:p>
          <a:p>
            <a:r>
              <a:rPr lang="en-US" dirty="0" smtClean="0"/>
              <a:t>Example:</a:t>
            </a:r>
          </a:p>
          <a:p>
            <a:pPr lvl="1"/>
            <a:r>
              <a:rPr lang="en-US" dirty="0" smtClean="0"/>
              <a:t>Presidential 2 terms in office – customary for 150 years</a:t>
            </a:r>
          </a:p>
          <a:p>
            <a:pPr lvl="1"/>
            <a:r>
              <a:rPr lang="en-US" dirty="0" smtClean="0"/>
              <a:t>Presidential cabinet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096000" y="1219200"/>
            <a:ext cx="1878330" cy="2590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334000" y="4109063"/>
            <a:ext cx="3657600" cy="2444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40" presetClass="entr" presetSubtype="0" fill="hold" nodeType="withEffect">
                                  <p:stCondLst>
                                    <p:cond delay="0"/>
                                  </p:stCondLst>
                                  <p:iterate type="lt">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Scale>
                                      <p:cBhvr>
                                        <p:cTn id="26"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1026"/>
                                        </p:tgtEl>
                                        <p:attrNameLst>
                                          <p:attrName>ppt_x</p:attrName>
                                          <p:attrName>ppt_y</p:attrName>
                                        </p:attrNameLst>
                                      </p:cBhvr>
                                    </p:animMotion>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40" presetClass="entr" presetSubtype="0" fill="hold" nodeType="clickEffect">
                                  <p:stCondLst>
                                    <p:cond delay="0"/>
                                  </p:stCondLst>
                                  <p:iterate type="lt">
                                    <p:tmPct val="10000"/>
                                  </p:iterate>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Scale>
                                      <p:cBhvr>
                                        <p:cTn id="40"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027"/>
                                        </p:tgtEl>
                                        <p:attrNameLst>
                                          <p:attrName>ppt_x</p:attrName>
                                          <p:attrName>ppt_y</p:attrName>
                                        </p:attrNameLst>
                                      </p:cBhvr>
                                    </p:animMotion>
                                    <p:animEffect transition="in" filter="fade">
                                      <p:cBhvr>
                                        <p:cTn id="42"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20624" lvl="1" indent="-384048">
              <a:buSzPct val="80000"/>
              <a:buFont typeface="Wingdings 2"/>
              <a:buChar char=""/>
            </a:pPr>
            <a:r>
              <a:rPr lang="en-US" dirty="0" smtClean="0"/>
              <a:t>This idea has expanded over time by amendments to the Constitution.</a:t>
            </a:r>
          </a:p>
          <a:p>
            <a:pPr marL="420624" lvl="1" indent="-384048">
              <a:buSzPct val="80000"/>
              <a:buFont typeface="Wingdings 2"/>
              <a:buChar char=""/>
            </a:pPr>
            <a:endParaRPr lang="en-US" dirty="0" smtClean="0"/>
          </a:p>
          <a:p>
            <a:pPr marL="420624" lvl="1" indent="-384048">
              <a:buSzPct val="80000"/>
              <a:buFont typeface="Wingdings 2"/>
              <a:buChar char=""/>
            </a:pPr>
            <a:r>
              <a:rPr lang="en-US" dirty="0" smtClean="0"/>
              <a:t>Originally the Constitution only allowed citizens to vote for members of the House of Representatives.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1. Popular Sovereignty</a:t>
            </a:r>
            <a:endParaRPr lang="en-US" dirty="0"/>
          </a:p>
        </p:txBody>
      </p:sp>
      <p:sp>
        <p:nvSpPr>
          <p:cNvPr id="3" name="Content Placeholder 2"/>
          <p:cNvSpPr>
            <a:spLocks noGrp="1"/>
          </p:cNvSpPr>
          <p:nvPr>
            <p:ph idx="1"/>
          </p:nvPr>
        </p:nvSpPr>
        <p:spPr/>
        <p:txBody>
          <a:bodyPr/>
          <a:lstStyle/>
          <a:p>
            <a:r>
              <a:rPr lang="en-US" dirty="0" smtClean="0"/>
              <a:t>The fundamental principle that the power to govern belongs to the people and that government must be based on the consent of the governed.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2. Separation of Powers</a:t>
            </a:r>
            <a:endParaRPr lang="en-US" dirty="0"/>
          </a:p>
        </p:txBody>
      </p:sp>
      <p:sp>
        <p:nvSpPr>
          <p:cNvPr id="3" name="Content Placeholder 2"/>
          <p:cNvSpPr>
            <a:spLocks noGrp="1"/>
          </p:cNvSpPr>
          <p:nvPr>
            <p:ph idx="1"/>
          </p:nvPr>
        </p:nvSpPr>
        <p:spPr/>
        <p:txBody>
          <a:bodyPr/>
          <a:lstStyle/>
          <a:p>
            <a:r>
              <a:rPr lang="en-US" dirty="0" smtClean="0"/>
              <a:t>The division of government’s executive, legislative, and judicial powers into three separate branches. </a:t>
            </a:r>
          </a:p>
          <a:p>
            <a:endParaRPr lang="en-US" dirty="0" smtClean="0"/>
          </a:p>
          <a:p>
            <a:r>
              <a:rPr lang="en-US" dirty="0" smtClean="0"/>
              <a:t>Many people felt that the Articles of Confederation failed because there wasn’t checks on power.</a:t>
            </a:r>
          </a:p>
          <a:p>
            <a:pPr lvl="1"/>
            <a:r>
              <a:rPr lang="en-US" dirty="0" smtClean="0"/>
              <a:t>As  a result separation of powers became a basic principle of government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1"/>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400" y="304800"/>
            <a:ext cx="8153400" cy="5943600"/>
            <a:chOff x="381000" y="304800"/>
            <a:chExt cx="8305800" cy="6096000"/>
          </a:xfrm>
        </p:grpSpPr>
        <p:sp>
          <p:nvSpPr>
            <p:cNvPr id="3" name="Rectangle 2"/>
            <p:cNvSpPr/>
            <p:nvPr/>
          </p:nvSpPr>
          <p:spPr>
            <a:xfrm>
              <a:off x="3505200" y="304800"/>
              <a:ext cx="1828800" cy="12954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Executive Branch</a:t>
              </a:r>
              <a:endParaRPr lang="en-US" sz="2400" b="1" dirty="0"/>
            </a:p>
          </p:txBody>
        </p:sp>
        <p:sp>
          <p:nvSpPr>
            <p:cNvPr id="4" name="Rectangle 3"/>
            <p:cNvSpPr/>
            <p:nvPr/>
          </p:nvSpPr>
          <p:spPr>
            <a:xfrm>
              <a:off x="6858000" y="5105400"/>
              <a:ext cx="1828800" cy="12954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Legislative Branch</a:t>
              </a:r>
              <a:endParaRPr lang="en-US" sz="2400" b="1" dirty="0"/>
            </a:p>
          </p:txBody>
        </p:sp>
        <p:sp>
          <p:nvSpPr>
            <p:cNvPr id="5" name="Rectangle 4"/>
            <p:cNvSpPr/>
            <p:nvPr/>
          </p:nvSpPr>
          <p:spPr>
            <a:xfrm>
              <a:off x="381000" y="5105400"/>
              <a:ext cx="1828800" cy="12954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Judicial Branch</a:t>
              </a:r>
              <a:endParaRPr lang="en-US" sz="2400" b="1" dirty="0"/>
            </a:p>
          </p:txBody>
        </p:sp>
      </p:grpSp>
      <p:sp>
        <p:nvSpPr>
          <p:cNvPr id="6" name="TextBox 5"/>
          <p:cNvSpPr txBox="1"/>
          <p:nvPr/>
        </p:nvSpPr>
        <p:spPr>
          <a:xfrm>
            <a:off x="2971800" y="1674674"/>
            <a:ext cx="3124200" cy="1754326"/>
          </a:xfrm>
          <a:prstGeom prst="rect">
            <a:avLst/>
          </a:prstGeom>
          <a:noFill/>
        </p:spPr>
        <p:txBody>
          <a:bodyPr wrap="square" rtlCol="0">
            <a:spAutoFit/>
          </a:bodyPr>
          <a:lstStyle/>
          <a:p>
            <a:pPr algn="ctr"/>
            <a:r>
              <a:rPr lang="en-US" b="1" u="sng" dirty="0" smtClean="0"/>
              <a:t>The President</a:t>
            </a:r>
          </a:p>
          <a:p>
            <a:pPr algn="ctr"/>
            <a:r>
              <a:rPr lang="en-US" b="1" dirty="0" smtClean="0"/>
              <a:t>Executive office of the President; executive and cabinet departments; independent government agencies </a:t>
            </a:r>
            <a:endParaRPr lang="en-US" b="1" dirty="0"/>
          </a:p>
        </p:txBody>
      </p:sp>
      <p:sp>
        <p:nvSpPr>
          <p:cNvPr id="8" name="TextBox 7"/>
          <p:cNvSpPr txBox="1"/>
          <p:nvPr/>
        </p:nvSpPr>
        <p:spPr>
          <a:xfrm>
            <a:off x="381000" y="3676471"/>
            <a:ext cx="2286000" cy="1200329"/>
          </a:xfrm>
          <a:prstGeom prst="rect">
            <a:avLst/>
          </a:prstGeom>
          <a:noFill/>
        </p:spPr>
        <p:txBody>
          <a:bodyPr wrap="square" rtlCol="0">
            <a:spAutoFit/>
          </a:bodyPr>
          <a:lstStyle/>
          <a:p>
            <a:pPr algn="ctr"/>
            <a:r>
              <a:rPr lang="en-US" b="1" u="sng" dirty="0" smtClean="0"/>
              <a:t>The Courts</a:t>
            </a:r>
          </a:p>
          <a:p>
            <a:pPr algn="ctr"/>
            <a:r>
              <a:rPr lang="en-US" b="1" dirty="0" smtClean="0"/>
              <a:t>Supreme Court; Court of Appeals; District Courts </a:t>
            </a:r>
          </a:p>
        </p:txBody>
      </p:sp>
      <p:sp>
        <p:nvSpPr>
          <p:cNvPr id="10" name="TextBox 9"/>
          <p:cNvSpPr txBox="1"/>
          <p:nvPr/>
        </p:nvSpPr>
        <p:spPr>
          <a:xfrm>
            <a:off x="6172200" y="3429000"/>
            <a:ext cx="3124200" cy="1477328"/>
          </a:xfrm>
          <a:prstGeom prst="rect">
            <a:avLst/>
          </a:prstGeom>
          <a:noFill/>
        </p:spPr>
        <p:txBody>
          <a:bodyPr wrap="square" rtlCol="0">
            <a:spAutoFit/>
          </a:bodyPr>
          <a:lstStyle/>
          <a:p>
            <a:pPr algn="ctr"/>
            <a:r>
              <a:rPr lang="en-US" b="1" u="sng" dirty="0" smtClean="0"/>
              <a:t>The Congress</a:t>
            </a:r>
          </a:p>
          <a:p>
            <a:pPr algn="ctr"/>
            <a:r>
              <a:rPr lang="en-US" b="1" dirty="0" smtClean="0"/>
              <a:t>House of Representatives; Senate.</a:t>
            </a:r>
          </a:p>
          <a:p>
            <a:pPr algn="ctr"/>
            <a:r>
              <a:rPr lang="en-US" b="1" dirty="0" smtClean="0"/>
              <a:t>House and Senate can veto each others bills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Scale>
                                      <p:cBhvr>
                                        <p:cTn id="7"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xEl>
                                              <p:pRg st="0" end="0"/>
                                            </p:txEl>
                                          </p:spTgt>
                                        </p:tgtEl>
                                        <p:attrNameLst>
                                          <p:attrName>ppt_x</p:attrName>
                                          <p:attrName>ppt_y</p:attrName>
                                        </p:attrNameLst>
                                      </p:cBhvr>
                                    </p:animMotion>
                                    <p:animEffect transition="in" filter="fade">
                                      <p:cBhvr>
                                        <p:cTn id="9" dur="1000"/>
                                        <p:tgtEl>
                                          <p:spTgt spid="6">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Scale>
                                      <p:cBhvr>
                                        <p:cTn id="12"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xEl>
                                              <p:pRg st="1" end="1"/>
                                            </p:txEl>
                                          </p:spTgt>
                                        </p:tgtEl>
                                        <p:attrNameLst>
                                          <p:attrName>ppt_x</p:attrName>
                                          <p:attrName>ppt_y</p:attrName>
                                        </p:attrNameLst>
                                      </p:cBhvr>
                                    </p:animMotion>
                                    <p:animEffect transition="in" filter="fade">
                                      <p:cBhvr>
                                        <p:cTn id="14" dur="10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Scale>
                                      <p:cBhvr>
                                        <p:cTn id="19"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xEl>
                                              <p:pRg st="0" end="0"/>
                                            </p:txEl>
                                          </p:spTgt>
                                        </p:tgtEl>
                                        <p:attrNameLst>
                                          <p:attrName>ppt_x</p:attrName>
                                          <p:attrName>ppt_y</p:attrName>
                                        </p:attrNameLst>
                                      </p:cBhvr>
                                    </p:animMotion>
                                    <p:animEffect transition="in" filter="fade">
                                      <p:cBhvr>
                                        <p:cTn id="21" dur="1000"/>
                                        <p:tgtEl>
                                          <p:spTgt spid="8">
                                            <p:txEl>
                                              <p:pRg st="0" end="0"/>
                                            </p:txEl>
                                          </p:spTgt>
                                        </p:tgtEl>
                                      </p:cBhvr>
                                    </p:animEffect>
                                  </p:childTnLst>
                                </p:cTn>
                              </p:par>
                              <p:par>
                                <p:cTn id="22" presetID="52" presetClass="entr" presetSubtype="0" fill="hold"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Scale>
                                      <p:cBhvr>
                                        <p:cTn id="24" dur="1000" decel="50000" fill="hold">
                                          <p:stCondLst>
                                            <p:cond delay="0"/>
                                          </p:stCondLst>
                                        </p:cTn>
                                        <p:tgtEl>
                                          <p:spTgt spid="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1000" decel="50000" fill="hold">
                                          <p:stCondLst>
                                            <p:cond delay="0"/>
                                          </p:stCondLst>
                                        </p:cTn>
                                        <p:tgtEl>
                                          <p:spTgt spid="8">
                                            <p:txEl>
                                              <p:pRg st="1" end="1"/>
                                            </p:txEl>
                                          </p:spTgt>
                                        </p:tgtEl>
                                        <p:attrNameLst>
                                          <p:attrName>ppt_x</p:attrName>
                                          <p:attrName>ppt_y</p:attrName>
                                        </p:attrNameLst>
                                      </p:cBhvr>
                                    </p:animMotion>
                                    <p:animEffect transition="in" filter="fade">
                                      <p:cBhvr>
                                        <p:cTn id="26" dur="1000"/>
                                        <p:tgtEl>
                                          <p:spTgt spid="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Scale>
                                      <p:cBhvr>
                                        <p:cTn id="31" dur="1000" decel="50000" fill="hold">
                                          <p:stCondLst>
                                            <p:cond delay="0"/>
                                          </p:stCondLst>
                                        </p:cTn>
                                        <p:tgtEl>
                                          <p:spTgt spid="10">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10">
                                            <p:txEl>
                                              <p:pRg st="0" end="0"/>
                                            </p:txEl>
                                          </p:spTgt>
                                        </p:tgtEl>
                                        <p:attrNameLst>
                                          <p:attrName>ppt_x</p:attrName>
                                          <p:attrName>ppt_y</p:attrName>
                                        </p:attrNameLst>
                                      </p:cBhvr>
                                    </p:animMotion>
                                    <p:animEffect transition="in" filter="fade">
                                      <p:cBhvr>
                                        <p:cTn id="33" dur="1000"/>
                                        <p:tgtEl>
                                          <p:spTgt spid="10">
                                            <p:txEl>
                                              <p:pRg st="0" end="0"/>
                                            </p:txEl>
                                          </p:spTgt>
                                        </p:tgtEl>
                                      </p:cBhvr>
                                    </p:animEffect>
                                  </p:childTnLst>
                                </p:cTn>
                              </p:par>
                              <p:par>
                                <p:cTn id="34" presetID="52" presetClass="entr" presetSubtype="0" fill="hold" nodeType="with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Scale>
                                      <p:cBhvr>
                                        <p:cTn id="36" dur="1000" decel="50000" fill="hold">
                                          <p:stCondLst>
                                            <p:cond delay="0"/>
                                          </p:stCondLst>
                                        </p:cTn>
                                        <p:tgtEl>
                                          <p:spTgt spid="10">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0">
                                            <p:txEl>
                                              <p:pRg st="1" end="1"/>
                                            </p:txEl>
                                          </p:spTgt>
                                        </p:tgtEl>
                                        <p:attrNameLst>
                                          <p:attrName>ppt_x</p:attrName>
                                          <p:attrName>ppt_y</p:attrName>
                                        </p:attrNameLst>
                                      </p:cBhvr>
                                    </p:animMotion>
                                    <p:animEffect transition="in" filter="fade">
                                      <p:cBhvr>
                                        <p:cTn id="38" dur="1000"/>
                                        <p:tgtEl>
                                          <p:spTgt spid="10">
                                            <p:txEl>
                                              <p:pRg st="1" end="1"/>
                                            </p:txEl>
                                          </p:spTgt>
                                        </p:tgtEl>
                                      </p:cBhvr>
                                    </p:animEffect>
                                  </p:childTnLst>
                                </p:cTn>
                              </p:par>
                              <p:par>
                                <p:cTn id="39" presetID="52" presetClass="entr" presetSubtype="0" fill="hold" nodeType="with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Scale>
                                      <p:cBhvr>
                                        <p:cTn id="41" dur="1000" decel="50000" fill="hold">
                                          <p:stCondLst>
                                            <p:cond delay="0"/>
                                          </p:stCondLst>
                                        </p:cTn>
                                        <p:tgtEl>
                                          <p:spTgt spid="10">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2" dur="1000" decel="50000" fill="hold">
                                          <p:stCondLst>
                                            <p:cond delay="0"/>
                                          </p:stCondLst>
                                        </p:cTn>
                                        <p:tgtEl>
                                          <p:spTgt spid="10">
                                            <p:txEl>
                                              <p:pRg st="2" end="2"/>
                                            </p:txEl>
                                          </p:spTgt>
                                        </p:tgtEl>
                                        <p:attrNameLst>
                                          <p:attrName>ppt_x</p:attrName>
                                          <p:attrName>ppt_y</p:attrName>
                                        </p:attrNameLst>
                                      </p:cBhvr>
                                    </p:animMotion>
                                    <p:animEffect transition="in" filter="fade">
                                      <p:cBhvr>
                                        <p:cTn id="43"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3. Checks and Balances</a:t>
            </a:r>
            <a:endParaRPr lang="en-US" dirty="0"/>
          </a:p>
        </p:txBody>
      </p:sp>
      <p:sp>
        <p:nvSpPr>
          <p:cNvPr id="3" name="Content Placeholder 2"/>
          <p:cNvSpPr>
            <a:spLocks noGrp="1"/>
          </p:cNvSpPr>
          <p:nvPr>
            <p:ph idx="1"/>
          </p:nvPr>
        </p:nvSpPr>
        <p:spPr/>
        <p:txBody>
          <a:bodyPr/>
          <a:lstStyle/>
          <a:p>
            <a:r>
              <a:rPr lang="en-US" dirty="0" smtClean="0"/>
              <a:t>A system in which political power is divided among the three branches of government, with each having some control over the others.</a:t>
            </a:r>
          </a:p>
          <a:p>
            <a:endParaRPr lang="en-US" dirty="0" smtClean="0"/>
          </a:p>
          <a:p>
            <a:r>
              <a:rPr lang="en-US" dirty="0" smtClean="0"/>
              <a:t>“Ambition must be made to counteract ambition” – Madison </a:t>
            </a:r>
            <a:r>
              <a:rPr lang="en-US" i="1" dirty="0" smtClean="0"/>
              <a:t>The Federalist </a:t>
            </a:r>
            <a:r>
              <a:rPr lang="en-US" dirty="0" smtClean="0"/>
              <a:t>No. 51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1000" y="304800"/>
            <a:ext cx="8305800" cy="6375975"/>
            <a:chOff x="381000" y="304800"/>
            <a:chExt cx="8305800" cy="6375975"/>
          </a:xfrm>
        </p:grpSpPr>
        <p:grpSp>
          <p:nvGrpSpPr>
            <p:cNvPr id="38" name="Group 37"/>
            <p:cNvGrpSpPr/>
            <p:nvPr/>
          </p:nvGrpSpPr>
          <p:grpSpPr>
            <a:xfrm>
              <a:off x="381000" y="304800"/>
              <a:ext cx="8305800" cy="6096000"/>
              <a:chOff x="381000" y="304800"/>
              <a:chExt cx="8305800" cy="6096000"/>
            </a:xfrm>
          </p:grpSpPr>
          <p:sp>
            <p:nvSpPr>
              <p:cNvPr id="3" name="Rectangle 2"/>
              <p:cNvSpPr/>
              <p:nvPr/>
            </p:nvSpPr>
            <p:spPr>
              <a:xfrm>
                <a:off x="3505200" y="304800"/>
                <a:ext cx="1828800" cy="12954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Executive Branch</a:t>
                </a:r>
                <a:endParaRPr lang="en-US" sz="2400" b="1" dirty="0"/>
              </a:p>
            </p:txBody>
          </p:sp>
          <p:sp>
            <p:nvSpPr>
              <p:cNvPr id="4" name="Rectangle 3"/>
              <p:cNvSpPr/>
              <p:nvPr/>
            </p:nvSpPr>
            <p:spPr>
              <a:xfrm>
                <a:off x="6858000" y="5105400"/>
                <a:ext cx="1828800" cy="12954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Legislative Branch</a:t>
                </a:r>
                <a:endParaRPr lang="en-US" sz="2400" b="1" dirty="0"/>
              </a:p>
            </p:txBody>
          </p:sp>
          <p:sp>
            <p:nvSpPr>
              <p:cNvPr id="5" name="Rectangle 4"/>
              <p:cNvSpPr/>
              <p:nvPr/>
            </p:nvSpPr>
            <p:spPr>
              <a:xfrm>
                <a:off x="381000" y="5105400"/>
                <a:ext cx="1828800" cy="1295400"/>
              </a:xfrm>
              <a:prstGeom prst="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Judicial Branch</a:t>
                </a:r>
                <a:endParaRPr lang="en-US" sz="2400" b="1" dirty="0"/>
              </a:p>
            </p:txBody>
          </p:sp>
        </p:grpSp>
        <p:grpSp>
          <p:nvGrpSpPr>
            <p:cNvPr id="40" name="Group 39"/>
            <p:cNvGrpSpPr/>
            <p:nvPr/>
          </p:nvGrpSpPr>
          <p:grpSpPr>
            <a:xfrm>
              <a:off x="762000" y="917891"/>
              <a:ext cx="2743200" cy="4544844"/>
              <a:chOff x="762000" y="917891"/>
              <a:chExt cx="2743200" cy="4544844"/>
            </a:xfrm>
          </p:grpSpPr>
          <p:cxnSp>
            <p:nvCxnSpPr>
              <p:cNvPr id="16" name="Straight Arrow Connector 15"/>
              <p:cNvCxnSpPr/>
              <p:nvPr/>
            </p:nvCxnSpPr>
            <p:spPr>
              <a:xfrm rot="5400000" flipH="1" flipV="1">
                <a:off x="419100" y="2019300"/>
                <a:ext cx="3200400" cy="25146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723900" y="2171700"/>
                <a:ext cx="3124200" cy="2438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120000">
                <a:off x="-642974" y="2897925"/>
                <a:ext cx="4544844" cy="584775"/>
              </a:xfrm>
              <a:prstGeom prst="rect">
                <a:avLst/>
              </a:prstGeom>
              <a:noFill/>
            </p:spPr>
            <p:txBody>
              <a:bodyPr wrap="square" rtlCol="0">
                <a:spAutoFit/>
              </a:bodyPr>
              <a:lstStyle/>
              <a:p>
                <a:pPr algn="ctr"/>
                <a:r>
                  <a:rPr lang="en-US" sz="1600" b="1" dirty="0" smtClean="0"/>
                  <a:t>Can declare Presidential acts unconstitutional </a:t>
                </a:r>
                <a:endParaRPr lang="en-US" sz="1600" b="1" dirty="0"/>
              </a:p>
            </p:txBody>
          </p:sp>
          <p:sp>
            <p:nvSpPr>
              <p:cNvPr id="34" name="TextBox 33"/>
              <p:cNvSpPr txBox="1"/>
              <p:nvPr/>
            </p:nvSpPr>
            <p:spPr>
              <a:xfrm rot="-3120000">
                <a:off x="1021991" y="3295105"/>
                <a:ext cx="3306460" cy="338554"/>
              </a:xfrm>
              <a:prstGeom prst="rect">
                <a:avLst/>
              </a:prstGeom>
              <a:noFill/>
            </p:spPr>
            <p:txBody>
              <a:bodyPr wrap="square" rtlCol="0">
                <a:spAutoFit/>
              </a:bodyPr>
              <a:lstStyle/>
              <a:p>
                <a:r>
                  <a:rPr lang="en-US" sz="1600" b="1" dirty="0" smtClean="0"/>
                  <a:t>President nominates Judges</a:t>
                </a:r>
                <a:endParaRPr lang="en-US" sz="1600" b="1" dirty="0"/>
              </a:p>
            </p:txBody>
          </p:sp>
        </p:grpSp>
        <p:grpSp>
          <p:nvGrpSpPr>
            <p:cNvPr id="39" name="Group 38"/>
            <p:cNvGrpSpPr/>
            <p:nvPr/>
          </p:nvGrpSpPr>
          <p:grpSpPr>
            <a:xfrm>
              <a:off x="5257800" y="1624968"/>
              <a:ext cx="2667000" cy="3989439"/>
              <a:chOff x="5257800" y="1624968"/>
              <a:chExt cx="2667000" cy="3989439"/>
            </a:xfrm>
          </p:grpSpPr>
          <p:cxnSp>
            <p:nvCxnSpPr>
              <p:cNvPr id="20" name="Straight Arrow Connector 19"/>
              <p:cNvCxnSpPr/>
              <p:nvPr/>
            </p:nvCxnSpPr>
            <p:spPr>
              <a:xfrm rot="16200000" flipH="1">
                <a:off x="5067300" y="2095500"/>
                <a:ext cx="3276600" cy="2438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4800600" y="2209800"/>
                <a:ext cx="3200400" cy="2286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3300000">
                <a:off x="3857808" y="3081079"/>
                <a:ext cx="3989439" cy="1077218"/>
              </a:xfrm>
              <a:prstGeom prst="rect">
                <a:avLst/>
              </a:prstGeom>
              <a:noFill/>
            </p:spPr>
            <p:txBody>
              <a:bodyPr wrap="square" rtlCol="0">
                <a:spAutoFit/>
              </a:bodyPr>
              <a:lstStyle/>
              <a:p>
                <a:pPr algn="ctr"/>
                <a:r>
                  <a:rPr lang="en-US" sz="1600" b="1" dirty="0" smtClean="0"/>
                  <a:t>Congress approves Presidential nominees, controls the budget, can over ride a veto, and can impeach the President</a:t>
                </a:r>
                <a:endParaRPr lang="en-US" sz="1600" b="1" dirty="0"/>
              </a:p>
            </p:txBody>
          </p:sp>
          <p:sp>
            <p:nvSpPr>
              <p:cNvPr id="35" name="TextBox 34"/>
              <p:cNvSpPr txBox="1"/>
              <p:nvPr/>
            </p:nvSpPr>
            <p:spPr>
              <a:xfrm rot="3180000">
                <a:off x="5564477" y="2890753"/>
                <a:ext cx="2667000" cy="338554"/>
              </a:xfrm>
              <a:prstGeom prst="rect">
                <a:avLst/>
              </a:prstGeom>
              <a:noFill/>
            </p:spPr>
            <p:txBody>
              <a:bodyPr wrap="square" rtlCol="0">
                <a:spAutoFit/>
              </a:bodyPr>
              <a:lstStyle/>
              <a:p>
                <a:r>
                  <a:rPr lang="en-US" sz="1600" b="1" dirty="0" smtClean="0"/>
                  <a:t>President can veto bills</a:t>
                </a:r>
                <a:endParaRPr lang="en-US" sz="1600" b="1" dirty="0"/>
              </a:p>
            </p:txBody>
          </p:sp>
        </p:grpSp>
        <p:grpSp>
          <p:nvGrpSpPr>
            <p:cNvPr id="41" name="Group 40"/>
            <p:cNvGrpSpPr/>
            <p:nvPr/>
          </p:nvGrpSpPr>
          <p:grpSpPr>
            <a:xfrm>
              <a:off x="2362200" y="4731603"/>
              <a:ext cx="4267200" cy="1949172"/>
              <a:chOff x="2362200" y="4731603"/>
              <a:chExt cx="4267200" cy="1949172"/>
            </a:xfrm>
          </p:grpSpPr>
          <p:cxnSp>
            <p:nvCxnSpPr>
              <p:cNvPr id="29" name="Straight Arrow Connector 28"/>
              <p:cNvCxnSpPr/>
              <p:nvPr/>
            </p:nvCxnSpPr>
            <p:spPr>
              <a:xfrm rot="10800000">
                <a:off x="2362200" y="5638800"/>
                <a:ext cx="42672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438400" y="5943600"/>
                <a:ext cx="41910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514600" y="6096000"/>
                <a:ext cx="3962400" cy="584775"/>
              </a:xfrm>
              <a:prstGeom prst="rect">
                <a:avLst/>
              </a:prstGeom>
              <a:noFill/>
            </p:spPr>
            <p:txBody>
              <a:bodyPr wrap="square" rtlCol="0">
                <a:spAutoFit/>
              </a:bodyPr>
              <a:lstStyle/>
              <a:p>
                <a:pPr algn="ctr"/>
                <a:r>
                  <a:rPr lang="en-US" sz="1600" b="1" dirty="0" smtClean="0"/>
                  <a:t>The courts can declare presidential acts unconstitutional </a:t>
                </a:r>
                <a:endParaRPr lang="en-US" sz="1600" b="1" dirty="0"/>
              </a:p>
            </p:txBody>
          </p:sp>
          <p:sp>
            <p:nvSpPr>
              <p:cNvPr id="37" name="TextBox 36"/>
              <p:cNvSpPr txBox="1"/>
              <p:nvPr/>
            </p:nvSpPr>
            <p:spPr>
              <a:xfrm>
                <a:off x="2667000" y="4731603"/>
                <a:ext cx="3886200" cy="830997"/>
              </a:xfrm>
              <a:prstGeom prst="rect">
                <a:avLst/>
              </a:prstGeom>
              <a:noFill/>
            </p:spPr>
            <p:txBody>
              <a:bodyPr wrap="square" rtlCol="0">
                <a:spAutoFit/>
              </a:bodyPr>
              <a:lstStyle/>
              <a:p>
                <a:r>
                  <a:rPr lang="en-US" sz="1600" b="1" dirty="0" smtClean="0"/>
                  <a:t>The Senate confirms the President’s nominations, Congress can impeach Judges and remove them from office. </a:t>
                </a:r>
                <a:endParaRPr lang="en-US" sz="1600" b="1" dirty="0"/>
              </a:p>
            </p:txBody>
          </p:sp>
        </p:gr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4. Limited Government</a:t>
            </a:r>
            <a:endParaRPr lang="en-US" dirty="0"/>
          </a:p>
        </p:txBody>
      </p:sp>
      <p:sp>
        <p:nvSpPr>
          <p:cNvPr id="3" name="Content Placeholder 2"/>
          <p:cNvSpPr>
            <a:spLocks noGrp="1"/>
          </p:cNvSpPr>
          <p:nvPr>
            <p:ph idx="1"/>
          </p:nvPr>
        </p:nvSpPr>
        <p:spPr/>
        <p:txBody>
          <a:bodyPr/>
          <a:lstStyle/>
          <a:p>
            <a:r>
              <a:rPr lang="en-US" dirty="0" smtClean="0"/>
              <a:t>“Ambition must be made to counteract ambition” – Madison </a:t>
            </a:r>
            <a:r>
              <a:rPr lang="en-US" i="1" dirty="0" smtClean="0"/>
              <a:t>The Federalist </a:t>
            </a:r>
            <a:r>
              <a:rPr lang="en-US" dirty="0" smtClean="0"/>
              <a:t>No. 51</a:t>
            </a:r>
          </a:p>
          <a:p>
            <a:pPr lvl="1"/>
            <a:r>
              <a:rPr lang="en-US" dirty="0" smtClean="0"/>
              <a:t>Reflects the Framers concern about the oppression by rulers and a fear of tyranny of the majority.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211</TotalTime>
  <Words>1057</Words>
  <Application>Microsoft Office PowerPoint</Application>
  <PresentationFormat>On-screen Show (4:3)</PresentationFormat>
  <Paragraphs>159</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Technic</vt:lpstr>
      <vt:lpstr>The Constitution</vt:lpstr>
      <vt:lpstr>Basic Principles of the Constitution</vt:lpstr>
      <vt:lpstr>Slide 3</vt:lpstr>
      <vt:lpstr>1. Popular Sovereignty</vt:lpstr>
      <vt:lpstr>2. Separation of Powers</vt:lpstr>
      <vt:lpstr>Slide 6</vt:lpstr>
      <vt:lpstr>3. Checks and Balances</vt:lpstr>
      <vt:lpstr>Slide 8</vt:lpstr>
      <vt:lpstr>4. Limited Government</vt:lpstr>
      <vt:lpstr>5. Federalism</vt:lpstr>
      <vt:lpstr>Structure of the Constitution</vt:lpstr>
      <vt:lpstr>Slide 12</vt:lpstr>
      <vt:lpstr>The Preamble</vt:lpstr>
      <vt:lpstr>The Articles</vt:lpstr>
      <vt:lpstr>Amendments</vt:lpstr>
      <vt:lpstr>Slide 16</vt:lpstr>
      <vt:lpstr>The Bill of Rights</vt:lpstr>
      <vt:lpstr>The Amendment Process</vt:lpstr>
      <vt:lpstr>The Formal Amendment Process</vt:lpstr>
      <vt:lpstr>Slide 20</vt:lpstr>
      <vt:lpstr>The Informal Amendment Process</vt:lpstr>
      <vt:lpstr>1. Legislative Actions</vt:lpstr>
      <vt:lpstr>2. Executive Actions</vt:lpstr>
      <vt:lpstr>3. Judicial Interpretations</vt:lpstr>
      <vt:lpstr>4. Changing Customs</vt:lpstr>
    </vt:vector>
  </TitlesOfParts>
  <Company>St. Clair County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Katie</dc:creator>
  <cp:lastModifiedBy>Katie</cp:lastModifiedBy>
  <cp:revision>89</cp:revision>
  <dcterms:created xsi:type="dcterms:W3CDTF">2011-02-19T23:41:23Z</dcterms:created>
  <dcterms:modified xsi:type="dcterms:W3CDTF">2011-03-15T00:51:50Z</dcterms:modified>
</cp:coreProperties>
</file>