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48"/>
  </p:notesMasterIdLst>
  <p:sldIdLst>
    <p:sldId id="256" r:id="rId2"/>
    <p:sldId id="258" r:id="rId3"/>
    <p:sldId id="295" r:id="rId4"/>
    <p:sldId id="296" r:id="rId5"/>
    <p:sldId id="297" r:id="rId6"/>
    <p:sldId id="298" r:id="rId7"/>
    <p:sldId id="300" r:id="rId8"/>
    <p:sldId id="259" r:id="rId9"/>
    <p:sldId id="302" r:id="rId10"/>
    <p:sldId id="301" r:id="rId11"/>
    <p:sldId id="260" r:id="rId12"/>
    <p:sldId id="303" r:id="rId13"/>
    <p:sldId id="299" r:id="rId14"/>
    <p:sldId id="289" r:id="rId15"/>
    <p:sldId id="290" r:id="rId16"/>
    <p:sldId id="291" r:id="rId17"/>
    <p:sldId id="292" r:id="rId18"/>
    <p:sldId id="293" r:id="rId19"/>
    <p:sldId id="288" r:id="rId20"/>
    <p:sldId id="268" r:id="rId21"/>
    <p:sldId id="280" r:id="rId22"/>
    <p:sldId id="281" r:id="rId23"/>
    <p:sldId id="269" r:id="rId24"/>
    <p:sldId id="282" r:id="rId25"/>
    <p:sldId id="270" r:id="rId26"/>
    <p:sldId id="283" r:id="rId27"/>
    <p:sldId id="284" r:id="rId28"/>
    <p:sldId id="285" r:id="rId29"/>
    <p:sldId id="271" r:id="rId30"/>
    <p:sldId id="286" r:id="rId31"/>
    <p:sldId id="304" r:id="rId32"/>
    <p:sldId id="265" r:id="rId33"/>
    <p:sldId id="277" r:id="rId34"/>
    <p:sldId id="278" r:id="rId35"/>
    <p:sldId id="266" r:id="rId36"/>
    <p:sldId id="267" r:id="rId37"/>
    <p:sldId id="279" r:id="rId38"/>
    <p:sldId id="287" r:id="rId39"/>
    <p:sldId id="261" r:id="rId40"/>
    <p:sldId id="262" r:id="rId41"/>
    <p:sldId id="275" r:id="rId42"/>
    <p:sldId id="274" r:id="rId43"/>
    <p:sldId id="276" r:id="rId44"/>
    <p:sldId id="273" r:id="rId45"/>
    <p:sldId id="272" r:id="rId46"/>
    <p:sldId id="26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239E8-FA8F-47BF-B878-6D0B53A52DA5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794D3-6C8B-4385-88D1-48EDC4437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ate.gov/artandhistory/history/minute/Presidential_Succession_Act.htm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.gov/legislative/features/1800-election/1800-election.html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http://www.snopes.com/politics/obama/birthers/birthcertificate.asp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794D3-6C8B-4385-88D1-48EDC4437C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http://www.youtube.com/watch?v=xDMk35bw-HE</a:t>
            </a:r>
          </a:p>
          <a:p>
            <a:r>
              <a:rPr lang="en-US" dirty="0" smtClean="0"/>
              <a:t>http://www.youtube.com/watch?v=Blckpwk1voQ – Donald Trump Interview</a:t>
            </a:r>
          </a:p>
          <a:p>
            <a:r>
              <a:rPr lang="en-US" dirty="0" smtClean="0"/>
              <a:t>http://www.youtube.com/watch?v=W0Ru7dnfSjI – Obama Birth Certificate is real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794D3-6C8B-4385-88D1-48EDC4437C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http://www.senate.gov/artandhistory/history/minute/Presidential_Succession_Act.htm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794D3-6C8B-4385-88D1-48EDC4437C3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http://www.archives.gov/legislative/features/1800-election/1800-election.html</a:t>
            </a: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35 rounds of ballots before Jefferson was determined to be President</a:t>
            </a:r>
            <a:r>
              <a:rPr lang="en-US" baseline="0" dirty="0" smtClean="0"/>
              <a:t> and Burr Vice President. The 4 years following were not very pleasant for the President and Vice President.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794D3-6C8B-4385-88D1-48EDC4437C3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www.uselectionatlas.org/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794D3-6C8B-4385-88D1-48EDC4437C3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79683-0FFE-4FCC-9D69-5587C50C7242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4E0887-683D-4692-A44C-18FABE64A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9683-0FFE-4FCC-9D69-5587C50C7242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0887-683D-4692-A44C-18FABE64A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9683-0FFE-4FCC-9D69-5587C50C7242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0887-683D-4692-A44C-18FABE64A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079683-0FFE-4FCC-9D69-5587C50C7242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4E0887-683D-4692-A44C-18FABE64A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9683-0FFE-4FCC-9D69-5587C50C7242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0887-683D-4692-A44C-18FABE64A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9683-0FFE-4FCC-9D69-5587C50C7242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0887-683D-4692-A44C-18FABE64A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0887-683D-4692-A44C-18FABE64A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9683-0FFE-4FCC-9D69-5587C50C7242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9683-0FFE-4FCC-9D69-5587C50C7242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0887-683D-4692-A44C-18FABE64A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9683-0FFE-4FCC-9D69-5587C50C7242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0887-683D-4692-A44C-18FABE64A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9683-0FFE-4FCC-9D69-5587C50C7242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4E0887-683D-4692-A44C-18FABE64A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9683-0FFE-4FCC-9D69-5587C50C7242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4E0887-683D-4692-A44C-18FABE64A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2A079683-0FFE-4FCC-9D69-5587C50C7242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0B4E0887-683D-4692-A44C-18FABE64A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Presidency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in your Constitutions…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22</a:t>
            </a:r>
            <a:r>
              <a:rPr lang="en-US" baseline="30000" dirty="0" smtClean="0"/>
              <a:t>nd</a:t>
            </a:r>
            <a:r>
              <a:rPr lang="en-US" dirty="0" smtClean="0"/>
              <a:t> Amendment</a:t>
            </a:r>
          </a:p>
          <a:p>
            <a:r>
              <a:rPr lang="en-US" dirty="0" smtClean="0"/>
              <a:t>Added in 1951</a:t>
            </a:r>
          </a:p>
          <a:p>
            <a:r>
              <a:rPr lang="en-US" dirty="0" smtClean="0"/>
              <a:t>Set a Presidential term limit.</a:t>
            </a:r>
          </a:p>
          <a:p>
            <a:r>
              <a:rPr lang="en-US" dirty="0" smtClean="0"/>
              <a:t>A president can only serve 2 terms in office</a:t>
            </a:r>
          </a:p>
          <a:p>
            <a:r>
              <a:rPr lang="en-US" dirty="0" smtClean="0"/>
              <a:t>If a person succeeds to the office after the midpoint in a term, he could serve 2 more terms.</a:t>
            </a:r>
          </a:p>
          <a:p>
            <a:pPr lvl="1"/>
            <a:r>
              <a:rPr lang="en-US" dirty="0" smtClean="0"/>
              <a:t>In effect, a person could serve a total of 10 years.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Office of the President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1054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Pay and Benefits:  </a:t>
            </a:r>
          </a:p>
          <a:p>
            <a:pPr marL="365760" lvl="1" indent="0"/>
            <a:r>
              <a:rPr lang="en-US" sz="3200" dirty="0" smtClean="0"/>
              <a:t>$400,000 per year</a:t>
            </a:r>
          </a:p>
          <a:p>
            <a:pPr marL="365760" lvl="1" indent="0"/>
            <a:r>
              <a:rPr lang="en-US" sz="3200" dirty="0" smtClean="0"/>
              <a:t>Access to Air Force One, Marine One</a:t>
            </a:r>
          </a:p>
          <a:p>
            <a:pPr marL="365760" lvl="1" indent="0"/>
            <a:r>
              <a:rPr lang="en-US" sz="3200" dirty="0" smtClean="0"/>
              <a:t>Lives in the White House</a:t>
            </a:r>
          </a:p>
          <a:p>
            <a:pPr marL="365760" lvl="1" indent="0"/>
            <a:r>
              <a:rPr lang="en-US" sz="3200" dirty="0" smtClean="0"/>
              <a:t>Lifetime Health Care and Pension</a:t>
            </a:r>
          </a:p>
          <a:p>
            <a:pPr marL="365760" lvl="1" indent="0"/>
            <a:r>
              <a:rPr lang="en-US" sz="3200" dirty="0" smtClean="0"/>
              <a:t>Secret Service detail, even after leaving </a:t>
            </a:r>
            <a:r>
              <a:rPr lang="en-US" sz="3200" dirty="0" smtClean="0"/>
              <a:t>office</a:t>
            </a:r>
          </a:p>
          <a:p>
            <a:pPr marL="365760" lvl="1" indent="0"/>
            <a:r>
              <a:rPr lang="en-US" sz="3200" dirty="0" smtClean="0"/>
              <a:t>Free medical and dental care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8479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276600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953000"/>
            <a:ext cx="28956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05461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President’s lifetime pension is $191,300</a:t>
            </a:r>
          </a:p>
          <a:p>
            <a:r>
              <a:rPr lang="en-US" dirty="0" smtClean="0"/>
              <a:t>Secret Service protection is provided for 10 years after leaving the office</a:t>
            </a:r>
          </a:p>
          <a:p>
            <a:r>
              <a:rPr lang="en-US" dirty="0" smtClean="0"/>
              <a:t>Children have secret service protection until they are 16 years old</a:t>
            </a:r>
          </a:p>
          <a:p>
            <a:r>
              <a:rPr lang="en-US" dirty="0" smtClean="0"/>
              <a:t>A Presidential widow will receive a pension of $20,000 per year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Hail to the chief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duties and responsibilities of the President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Hail to the Chief…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President is the Chief of State</a:t>
            </a:r>
          </a:p>
          <a:p>
            <a:pPr lvl="1"/>
            <a:r>
              <a:rPr lang="en-US" dirty="0" smtClean="0"/>
              <a:t>Ceremonial head of the US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Chief Executive</a:t>
            </a:r>
          </a:p>
          <a:p>
            <a:pPr lvl="1"/>
            <a:r>
              <a:rPr lang="en-US" dirty="0" smtClean="0"/>
              <a:t>The Constitution gives the President powers of the executive</a:t>
            </a:r>
          </a:p>
          <a:p>
            <a:pPr lvl="1"/>
            <a:r>
              <a:rPr lang="en-US" dirty="0" smtClean="0"/>
              <a:t>These powers are very broad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Chief Administrator</a:t>
            </a:r>
          </a:p>
          <a:p>
            <a:pPr lvl="1"/>
            <a:r>
              <a:rPr lang="en-US" dirty="0" smtClean="0"/>
              <a:t>Heads one of the largest governmental organizations in the world</a:t>
            </a:r>
          </a:p>
          <a:p>
            <a:pPr lvl="1"/>
            <a:r>
              <a:rPr lang="en-US" dirty="0" smtClean="0"/>
              <a:t>More than 2.7 million people work for the US government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Chief Diplomat</a:t>
            </a:r>
          </a:p>
          <a:p>
            <a:pPr lvl="1"/>
            <a:r>
              <a:rPr lang="en-US" dirty="0" smtClean="0"/>
              <a:t>In charge of US foreign policy</a:t>
            </a:r>
          </a:p>
          <a:p>
            <a:pPr lvl="1"/>
            <a:r>
              <a:rPr lang="en-US" dirty="0" smtClean="0"/>
              <a:t>Chief representative to the world</a:t>
            </a:r>
          </a:p>
          <a:p>
            <a:pPr lvl="1"/>
            <a:r>
              <a:rPr lang="en-US" dirty="0" smtClean="0"/>
              <a:t>What the President says or does is carefully followed in this country and the world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Commander in Chief of the Nations Armed Forces</a:t>
            </a:r>
          </a:p>
          <a:p>
            <a:pPr lvl="1"/>
            <a:r>
              <a:rPr lang="en-US" dirty="0" smtClean="0"/>
              <a:t>1.4 million men and women subject to President’s direct and immediate control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Chief Legislator</a:t>
            </a:r>
          </a:p>
          <a:p>
            <a:pPr lvl="1"/>
            <a:r>
              <a:rPr lang="en-US" dirty="0" smtClean="0"/>
              <a:t>Main architect of the nation’s public policy</a:t>
            </a:r>
          </a:p>
          <a:p>
            <a:pPr lvl="1"/>
            <a:r>
              <a:rPr lang="en-US" dirty="0" smtClean="0"/>
              <a:t>The President initiates, suggests, requests, insists &amp; demands the Congress enact much of the major legislation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Chief of Party</a:t>
            </a:r>
          </a:p>
          <a:p>
            <a:pPr lvl="1"/>
            <a:r>
              <a:rPr lang="en-US" dirty="0" smtClean="0"/>
              <a:t>Leader of their political party</a:t>
            </a:r>
          </a:p>
          <a:p>
            <a:pPr lvl="1"/>
            <a:r>
              <a:rPr lang="en-US" dirty="0" smtClean="0"/>
              <a:t>Today parties have a vital place in the workings of government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Chief Citizen</a:t>
            </a:r>
          </a:p>
          <a:p>
            <a:pPr lvl="1"/>
            <a:r>
              <a:rPr lang="en-US" dirty="0" smtClean="0"/>
              <a:t>President is representative of the people</a:t>
            </a:r>
          </a:p>
          <a:p>
            <a:pPr lvl="1"/>
            <a:r>
              <a:rPr lang="en-US" dirty="0" smtClean="0"/>
              <a:t>Place of </a:t>
            </a:r>
            <a:r>
              <a:rPr lang="en-US" smtClean="0"/>
              <a:t>moral leadership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powers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Office of the President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Qualifications: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 Natural Born Citizen</a:t>
            </a:r>
          </a:p>
          <a:p>
            <a:pPr marL="1280160" lvl="4" indent="0"/>
            <a:r>
              <a:rPr lang="en-US" sz="2000" dirty="0" smtClean="0"/>
              <a:t>  Must be born on U.S. soil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 Must be 35 years of age or older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 Have lived in the U.S. for 14 years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5316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Powers and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992040"/>
          </a:xfrm>
        </p:spPr>
        <p:txBody>
          <a:bodyPr>
            <a:normAutofit/>
          </a:bodyPr>
          <a:lstStyle/>
          <a:p>
            <a:r>
              <a:rPr lang="en-US" dirty="0" smtClean="0"/>
              <a:t>Constitutional Powers:  Article II of the Constitution grants executive power</a:t>
            </a:r>
          </a:p>
        </p:txBody>
      </p:sp>
    </p:spTree>
    <p:extLst>
      <p:ext uri="{BB962C8B-B14F-4D97-AF65-F5344CB8AC3E}">
        <p14:creationId xmlns="" xmlns:p14="http://schemas.microsoft.com/office/powerpoint/2010/main" val="899103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Makes President Commander-in-Chief of the Armed Forces</a:t>
            </a:r>
          </a:p>
          <a:p>
            <a:pPr lvl="1"/>
            <a:r>
              <a:rPr lang="en-US" dirty="0" smtClean="0"/>
              <a:t>Congress authorizes money for military forces</a:t>
            </a:r>
          </a:p>
          <a:p>
            <a:pPr lvl="1"/>
            <a:r>
              <a:rPr lang="en-US" dirty="0" smtClean="0"/>
              <a:t>War Powers Act:  Restricts Presidents use of troops and authorizes Congress to order troops home.</a:t>
            </a:r>
          </a:p>
          <a:p>
            <a:pPr lvl="1"/>
            <a:r>
              <a:rPr lang="en-US" dirty="0" smtClean="0"/>
              <a:t>Legislative Veto:  Allows Congress to void an action of the executive branch.</a:t>
            </a:r>
          </a:p>
          <a:p>
            <a:pPr lvl="2"/>
            <a:r>
              <a:rPr lang="en-US" dirty="0" smtClean="0"/>
              <a:t>Found to be unconstitutional</a:t>
            </a:r>
          </a:p>
          <a:p>
            <a:pPr lvl="2"/>
            <a:r>
              <a:rPr lang="en-US" dirty="0" smtClean="0"/>
              <a:t>How can this be done informally?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Diplomatic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President is chief negotiator with foreign nations.</a:t>
            </a:r>
          </a:p>
          <a:p>
            <a:pPr lvl="1"/>
            <a:r>
              <a:rPr lang="en-US" dirty="0" smtClean="0"/>
              <a:t>Senate must approve treaties</a:t>
            </a:r>
          </a:p>
          <a:p>
            <a:pPr lvl="2"/>
            <a:r>
              <a:rPr lang="en-US" dirty="0" smtClean="0"/>
              <a:t>2/3 vote</a:t>
            </a:r>
          </a:p>
          <a:p>
            <a:pPr lvl="1"/>
            <a:r>
              <a:rPr lang="en-US" dirty="0" smtClean="0"/>
              <a:t>Executive Agreements:  Pacts between heads of state</a:t>
            </a:r>
          </a:p>
          <a:p>
            <a:pPr lvl="1"/>
            <a:r>
              <a:rPr lang="en-US" dirty="0" smtClean="0"/>
              <a:t>Set tariffs (tax on imports or exports)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Powers and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992040"/>
          </a:xfrm>
        </p:spPr>
        <p:txBody>
          <a:bodyPr>
            <a:normAutofit/>
          </a:bodyPr>
          <a:lstStyle/>
          <a:p>
            <a:r>
              <a:rPr lang="en-US" dirty="0" smtClean="0"/>
              <a:t>Executive Powers</a:t>
            </a:r>
          </a:p>
          <a:p>
            <a:pPr lvl="2"/>
            <a:r>
              <a:rPr lang="en-US" dirty="0" smtClean="0"/>
              <a:t>Enforce Laws</a:t>
            </a:r>
          </a:p>
          <a:p>
            <a:pPr lvl="2"/>
            <a:r>
              <a:rPr lang="en-US" dirty="0" smtClean="0"/>
              <a:t>Executive Orders:  A presidential directive to an agency that defines new policies.</a:t>
            </a:r>
          </a:p>
          <a:p>
            <a:pPr lvl="2"/>
            <a:r>
              <a:rPr lang="en-US" dirty="0" smtClean="0"/>
              <a:t>Appointments</a:t>
            </a:r>
          </a:p>
          <a:p>
            <a:pPr lvl="2"/>
            <a:r>
              <a:rPr lang="en-US" dirty="0" smtClean="0"/>
              <a:t>Reprieves, Pardons and Amnesty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5056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1148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Veto power</a:t>
            </a:r>
          </a:p>
          <a:p>
            <a:pPr lvl="1"/>
            <a:r>
              <a:rPr lang="en-US" dirty="0" smtClean="0"/>
              <a:t>In order to pass a bill the President’s signature is require</a:t>
            </a:r>
          </a:p>
          <a:p>
            <a:pPr lvl="1"/>
            <a:r>
              <a:rPr lang="en-US" dirty="0" smtClean="0"/>
              <a:t>If a bill is vetoed then it is sent back to the Legislature, and they can revise it or pass it with a larger majority</a:t>
            </a:r>
          </a:p>
          <a:p>
            <a:r>
              <a:rPr lang="en-US" dirty="0" smtClean="0"/>
              <a:t>Line-item veto</a:t>
            </a:r>
          </a:p>
          <a:p>
            <a:pPr lvl="1"/>
            <a:r>
              <a:rPr lang="en-US" dirty="0" smtClean="0"/>
              <a:t>President doesn’t have one but he’d like to have it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5290399"/>
          </a:xfrm>
        </p:spPr>
        <p:txBody>
          <a:bodyPr>
            <a:normAutofit/>
          </a:bodyPr>
          <a:lstStyle/>
          <a:p>
            <a:r>
              <a:rPr lang="en-US" dirty="0" smtClean="0"/>
              <a:t>Power of Economic Planning</a:t>
            </a:r>
          </a:p>
          <a:p>
            <a:pPr lvl="1"/>
            <a:r>
              <a:rPr lang="en-US" dirty="0" smtClean="0"/>
              <a:t>Chief Economic Planner</a:t>
            </a:r>
          </a:p>
          <a:p>
            <a:pPr lvl="1"/>
            <a:r>
              <a:rPr lang="en-US" dirty="0" smtClean="0"/>
              <a:t>Controls prices and wages</a:t>
            </a:r>
          </a:p>
          <a:p>
            <a:pPr lvl="1"/>
            <a:r>
              <a:rPr lang="en-US" dirty="0" smtClean="0"/>
              <a:t>Creates budget</a:t>
            </a:r>
          </a:p>
        </p:txBody>
      </p:sp>
    </p:spTree>
    <p:extLst>
      <p:ext uri="{BB962C8B-B14F-4D97-AF65-F5344CB8AC3E}">
        <p14:creationId xmlns="" xmlns:p14="http://schemas.microsoft.com/office/powerpoint/2010/main" val="1125276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Power of Executive Privilege</a:t>
            </a:r>
          </a:p>
          <a:p>
            <a:pPr lvl="1"/>
            <a:r>
              <a:rPr lang="en-US" dirty="0" smtClean="0"/>
              <a:t>The right to withhold information from or refuse to testify before Congress or the courts.</a:t>
            </a:r>
          </a:p>
          <a:p>
            <a:pPr lvl="2"/>
            <a:r>
              <a:rPr lang="en-US" dirty="0" smtClean="0"/>
              <a:t>An issue of national security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Power of Impoundment</a:t>
            </a:r>
          </a:p>
          <a:p>
            <a:pPr lvl="1"/>
            <a:r>
              <a:rPr lang="en-US" dirty="0" smtClean="0"/>
              <a:t>Power of President to refuse to spend money Congress has allocated</a:t>
            </a:r>
          </a:p>
          <a:p>
            <a:pPr lvl="1"/>
            <a:r>
              <a:rPr lang="en-US" dirty="0" smtClean="0"/>
              <a:t>Budget Reform Act of 1974:  Requires President to spend all money unless approval is given by Congress to delay.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191000" cy="4572000"/>
          </a:xfrm>
        </p:spPr>
        <p:txBody>
          <a:bodyPr/>
          <a:lstStyle/>
          <a:p>
            <a:r>
              <a:rPr lang="en-US" dirty="0" smtClean="0"/>
              <a:t>Power of Persuasion</a:t>
            </a:r>
          </a:p>
          <a:p>
            <a:pPr lvl="1"/>
            <a:r>
              <a:rPr lang="en-US" dirty="0" smtClean="0"/>
              <a:t>News releases, photo ops, leaks, press conference, sound bites</a:t>
            </a:r>
          </a:p>
          <a:p>
            <a:pPr lvl="1"/>
            <a:r>
              <a:rPr lang="en-US" dirty="0" smtClean="0"/>
              <a:t>The Press can be both a positive and negative thing for a President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Powers and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5290399"/>
          </a:xfrm>
        </p:spPr>
        <p:txBody>
          <a:bodyPr>
            <a:normAutofit/>
          </a:bodyPr>
          <a:lstStyle/>
          <a:p>
            <a:r>
              <a:rPr lang="en-US" dirty="0" smtClean="0"/>
              <a:t>Leadership Qualities</a:t>
            </a:r>
          </a:p>
          <a:p>
            <a:pPr lvl="1"/>
            <a:r>
              <a:rPr lang="en-US" dirty="0" smtClean="0"/>
              <a:t>Strong vision of an ideal America communicated clearly in both speeches and governmental actions.</a:t>
            </a:r>
          </a:p>
          <a:p>
            <a:pPr lvl="1"/>
            <a:r>
              <a:rPr lang="en-US" dirty="0" smtClean="0"/>
              <a:t>Ability to see own times in context of the past.</a:t>
            </a:r>
          </a:p>
          <a:p>
            <a:pPr lvl="1"/>
            <a:r>
              <a:rPr lang="en-US" dirty="0" smtClean="0"/>
              <a:t>Effective communication skills  </a:t>
            </a:r>
          </a:p>
          <a:p>
            <a:pPr lvl="1"/>
            <a:r>
              <a:rPr lang="en-US" dirty="0" smtClean="0"/>
              <a:t>Political courage to make unpopular decisions.</a:t>
            </a:r>
          </a:p>
        </p:txBody>
      </p:sp>
    </p:spTree>
    <p:extLst>
      <p:ext uri="{BB962C8B-B14F-4D97-AF65-F5344CB8AC3E}">
        <p14:creationId xmlns="" xmlns:p14="http://schemas.microsoft.com/office/powerpoint/2010/main" val="2454084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Born Citizen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must have been born in the United States</a:t>
            </a:r>
          </a:p>
          <a:p>
            <a:pPr lvl="1"/>
            <a:r>
              <a:rPr lang="en-US" dirty="0" smtClean="0"/>
              <a:t>Military bases on foreign soil, and embassy’s  are considered to be US soil as well.</a:t>
            </a:r>
          </a:p>
          <a:p>
            <a:r>
              <a:rPr lang="en-US" dirty="0" smtClean="0"/>
              <a:t>Why did the framers of the Constitution require that the President be a natural born citizen?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the Presidents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Began in 1948 by Arthur M. Schlesinger</a:t>
            </a:r>
          </a:p>
          <a:p>
            <a:r>
              <a:rPr lang="en-US" dirty="0" smtClean="0"/>
              <a:t>Abraham Lincoln has always rated at the top.</a:t>
            </a:r>
          </a:p>
          <a:p>
            <a:pPr lvl="1"/>
            <a:r>
              <a:rPr lang="en-US" dirty="0" smtClean="0"/>
              <a:t>Currently:</a:t>
            </a:r>
          </a:p>
          <a:p>
            <a:pPr lvl="2"/>
            <a:r>
              <a:rPr lang="en-US" dirty="0" smtClean="0"/>
              <a:t> Lincoln ranks number 1</a:t>
            </a:r>
          </a:p>
          <a:p>
            <a:pPr lvl="2"/>
            <a:r>
              <a:rPr lang="en-US" dirty="0" smtClean="0"/>
              <a:t> Washington 2 </a:t>
            </a:r>
          </a:p>
          <a:p>
            <a:pPr lvl="2"/>
            <a:r>
              <a:rPr lang="en-US" dirty="0" smtClean="0"/>
              <a:t>Kennedy 6 </a:t>
            </a:r>
          </a:p>
          <a:p>
            <a:pPr lvl="2"/>
            <a:r>
              <a:rPr lang="en-US" dirty="0" smtClean="0"/>
              <a:t>Ike 8</a:t>
            </a:r>
          </a:p>
          <a:p>
            <a:pPr lvl="2"/>
            <a:r>
              <a:rPr lang="en-US" dirty="0" smtClean="0"/>
              <a:t>Obama ranks 15</a:t>
            </a:r>
          </a:p>
          <a:p>
            <a:pPr lvl="2"/>
            <a:r>
              <a:rPr lang="en-US" dirty="0" smtClean="0"/>
              <a:t>“W” ranks 36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succession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24000"/>
            <a:ext cx="4114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 if something happens to the President?</a:t>
            </a:r>
          </a:p>
          <a:p>
            <a:r>
              <a:rPr lang="en-US" dirty="0" smtClean="0"/>
              <a:t>Concerns over death, disability, resignation and impeachment lead to the creation of the 25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</p:txBody>
      </p:sp>
    </p:spTree>
    <p:extLst>
      <p:ext uri="{BB962C8B-B14F-4D97-AF65-F5344CB8AC3E}">
        <p14:creationId xmlns="" xmlns:p14="http://schemas.microsoft.com/office/powerpoint/2010/main" val="2157040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Discusses how to handle a vacancy in the White House with President</a:t>
            </a:r>
          </a:p>
          <a:p>
            <a:pPr lvl="1"/>
            <a:r>
              <a:rPr lang="en-US" dirty="0" smtClean="0"/>
              <a:t>1947 Presidential Succession Act:  When the President and Vice President offices are vacant at the same time.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Amendment &amp; Presidential 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4288536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Presidential Disability:  25</a:t>
            </a:r>
            <a:r>
              <a:rPr lang="en-US" baseline="30000" dirty="0" smtClean="0"/>
              <a:t>th</a:t>
            </a:r>
            <a:r>
              <a:rPr lang="en-US" dirty="0" smtClean="0"/>
              <a:t> Amendment states that the Vice President must signoff with cabinet members to take over.</a:t>
            </a:r>
          </a:p>
          <a:p>
            <a:pPr lvl="1"/>
            <a:r>
              <a:rPr lang="en-US" dirty="0" smtClean="0"/>
              <a:t>President can sign off as well, in case of surgery that requires the President to be unconscious</a:t>
            </a:r>
          </a:p>
          <a:p>
            <a:pPr lvl="2"/>
            <a:r>
              <a:rPr lang="en-US" dirty="0" smtClean="0"/>
              <a:t>Example: Reagan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AN00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7914" r="-57914"/>
          <a:stretch>
            <a:fillRect/>
          </a:stretch>
        </p:blipFill>
        <p:spPr>
          <a:xfrm>
            <a:off x="-3733800" y="152400"/>
            <a:ext cx="16687799" cy="6607095"/>
          </a:xfrm>
        </p:spPr>
      </p:pic>
    </p:spTree>
    <p:extLst>
      <p:ext uri="{BB962C8B-B14F-4D97-AF65-F5344CB8AC3E}">
        <p14:creationId xmlns="" xmlns:p14="http://schemas.microsoft.com/office/powerpoint/2010/main" val="2945110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Vice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Constitutional Duties:  The Vice President presides over the Senate</a:t>
            </a:r>
          </a:p>
          <a:p>
            <a:pPr lvl="1"/>
            <a:r>
              <a:rPr lang="en-US" dirty="0" smtClean="0"/>
              <a:t>Takes over for President in the event of presidential disability.</a:t>
            </a:r>
          </a:p>
          <a:p>
            <a:pPr lvl="1"/>
            <a:r>
              <a:rPr lang="en-US" dirty="0" smtClean="0"/>
              <a:t>Once the place you went to “die politically” 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58287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Vice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Role of the Vice President</a:t>
            </a:r>
          </a:p>
          <a:p>
            <a:pPr lvl="1"/>
            <a:r>
              <a:rPr lang="en-US" dirty="0" smtClean="0"/>
              <a:t>Heads up commissions, member of the National Security Counsel, Advises the President</a:t>
            </a:r>
          </a:p>
          <a:p>
            <a:pPr lvl="1"/>
            <a:r>
              <a:rPr lang="en-US" dirty="0" smtClean="0"/>
              <a:t>The role will vary slightly with each President</a:t>
            </a:r>
          </a:p>
          <a:p>
            <a:pPr lvl="1"/>
            <a:r>
              <a:rPr lang="en-US" dirty="0" smtClean="0"/>
              <a:t>This office has gained increasing power and influence over the last few decades.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Electoral College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Electoral College  </a:t>
            </a:r>
          </a:p>
          <a:p>
            <a:pPr lvl="1"/>
            <a:r>
              <a:rPr lang="en-US" dirty="0" smtClean="0"/>
              <a:t>Based on the number of Representatives and Senators in each state.</a:t>
            </a:r>
          </a:p>
          <a:p>
            <a:pPr lvl="1"/>
            <a:r>
              <a:rPr lang="en-US" dirty="0" smtClean="0"/>
              <a:t>Original Intent:</a:t>
            </a:r>
          </a:p>
          <a:p>
            <a:pPr lvl="2"/>
            <a:r>
              <a:rPr lang="en-US" dirty="0" smtClean="0"/>
              <a:t>Sorting System</a:t>
            </a:r>
          </a:p>
          <a:p>
            <a:pPr lvl="2"/>
            <a:r>
              <a:rPr lang="en-US" dirty="0" smtClean="0"/>
              <a:t>Founding fathers never thought that the people would be able to elect a President because of the distance/lack of communication that separated them.  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267291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Obama Controversy –  </a:t>
            </a:r>
            <a:br>
              <a:rPr lang="en-US" dirty="0" smtClean="0"/>
            </a:br>
            <a:r>
              <a:rPr lang="en-US" dirty="0" smtClean="0"/>
              <a:t>2008 Presidential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claim that his birth certificate was a forgery</a:t>
            </a:r>
          </a:p>
          <a:p>
            <a:r>
              <a:rPr lang="en-US" dirty="0" smtClean="0"/>
              <a:t>Some claim he was born in Kenya</a:t>
            </a:r>
          </a:p>
          <a:p>
            <a:r>
              <a:rPr lang="en-US" dirty="0" smtClean="0"/>
              <a:t>Some claim that he cannot be a natural born citizen because he had British and American citizenship at birth.</a:t>
            </a:r>
          </a:p>
          <a:p>
            <a:endParaRPr lang="en-US" dirty="0" smtClean="0"/>
          </a:p>
          <a:p>
            <a:r>
              <a:rPr lang="en-US" dirty="0" smtClean="0"/>
              <a:t>The President proved this claims to be false when he had Hawaii release his long form birth certificate.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181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Original Electoral College</a:t>
            </a:r>
          </a:p>
          <a:p>
            <a:pPr lvl="1"/>
            <a:r>
              <a:rPr lang="en-US" dirty="0" smtClean="0"/>
              <a:t>Each elector had 2 votes, which were cast separately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place = President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place = Vice President</a:t>
            </a:r>
          </a:p>
          <a:p>
            <a:pPr lvl="1"/>
            <a:r>
              <a:rPr lang="en-US" dirty="0" smtClean="0"/>
              <a:t>Problems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24000"/>
            <a:ext cx="1981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114800"/>
            <a:ext cx="2000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00598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What happens if a Majority Isn’t Reach??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no candidate gets a majority (270 electoral votes), then the House of Representatives will select the President.</a:t>
            </a:r>
          </a:p>
          <a:p>
            <a:r>
              <a:rPr lang="en-US" dirty="0" smtClean="0"/>
              <a:t>Each state has one vote</a:t>
            </a:r>
          </a:p>
          <a:p>
            <a:r>
              <a:rPr lang="en-US" dirty="0" smtClean="0"/>
              <a:t>Ballots will continue to be cast until one candidate receives a majority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926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Early Problems With The Electoral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5029200" cy="4572000"/>
          </a:xfrm>
        </p:spPr>
        <p:txBody>
          <a:bodyPr/>
          <a:lstStyle/>
          <a:p>
            <a:r>
              <a:rPr lang="en-US" dirty="0" smtClean="0"/>
              <a:t>The Election of 1800</a:t>
            </a:r>
          </a:p>
          <a:p>
            <a:r>
              <a:rPr lang="en-US" dirty="0" smtClean="0"/>
              <a:t>Democratic-Republicans tried to “fix” the election</a:t>
            </a:r>
          </a:p>
          <a:p>
            <a:r>
              <a:rPr lang="en-US" dirty="0" smtClean="0"/>
              <a:t>There was a tie between Thomas Jefferson and Aaron Burr</a:t>
            </a:r>
          </a:p>
          <a:p>
            <a:r>
              <a:rPr lang="en-US" dirty="0" smtClean="0"/>
              <a:t>This leads to the creation of the 12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28800"/>
            <a:ext cx="31051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700"/>
              </a:spcBef>
              <a:buClr>
                <a:schemeClr val="accent2"/>
              </a:buClr>
            </a:pPr>
            <a:r>
              <a:rPr lang="en-US" dirty="0" smtClean="0"/>
              <a:t>Redefines how the President and Vice-President are chosen by the Electoral College, making the two positions cooperative, rather than first and second highest vote-getters. </a:t>
            </a:r>
          </a:p>
          <a:p>
            <a:pPr marL="274320" lvl="1">
              <a:spcBef>
                <a:spcPts val="700"/>
              </a:spcBef>
              <a:buClr>
                <a:schemeClr val="accent2"/>
              </a:buClr>
            </a:pPr>
            <a:r>
              <a:rPr lang="en-US" dirty="0" smtClean="0"/>
              <a:t>It also ensures that anyone who becomes Vice-President must be eligible to become President.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use a system called “winner take all” that means that if the popular vote is won in the state, all the “electoral votes” will go to that candidate.</a:t>
            </a:r>
          </a:p>
          <a:p>
            <a:pPr lvl="1"/>
            <a:r>
              <a:rPr lang="en-US" dirty="0" smtClean="0"/>
              <a:t>This is true of every state but Nebraska, which uses proportional representation, splits their electors between the candidates based on the popular vote.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43400" y="1600200"/>
            <a:ext cx="48006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 &amp; the Electoral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lnSpcReduction="10000"/>
          </a:bodyPr>
          <a:lstStyle/>
          <a:p>
            <a:pPr marL="274320" lvl="2" indent="-274320">
              <a:spcBef>
                <a:spcPts val="700"/>
              </a:spcBef>
              <a:buClr>
                <a:schemeClr val="accent2"/>
              </a:buClr>
              <a:buFont typeface="Wingdings 2"/>
              <a:buChar char=""/>
            </a:pPr>
            <a:r>
              <a:rPr lang="en-US" sz="2800" dirty="0" smtClean="0"/>
              <a:t>Michigan will have 16 electoral votes in the 2012 election  </a:t>
            </a:r>
          </a:p>
          <a:p>
            <a:pPr marL="274320" lvl="2" indent="-274320">
              <a:spcBef>
                <a:spcPts val="700"/>
              </a:spcBef>
              <a:buClr>
                <a:schemeClr val="accent2"/>
              </a:buClr>
              <a:buFont typeface="Wingdings 2"/>
              <a:buChar char=""/>
            </a:pPr>
            <a:r>
              <a:rPr lang="en-US" sz="2800" dirty="0" smtClean="0"/>
              <a:t>Therefore, each political party will select their own 16 electors from the State. </a:t>
            </a:r>
          </a:p>
          <a:p>
            <a:pPr marL="274320" lvl="2" indent="-274320">
              <a:spcBef>
                <a:spcPts val="700"/>
              </a:spcBef>
              <a:buClr>
                <a:schemeClr val="accent2"/>
              </a:buClr>
              <a:buFont typeface="Wingdings 2"/>
              <a:buChar char=""/>
            </a:pPr>
            <a:r>
              <a:rPr lang="en-US" sz="2800" dirty="0" smtClean="0"/>
              <a:t>If the candidate wins Michigan, their electors will cast ballots for the electoral college.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752600"/>
            <a:ext cx="449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Criticisms of the Electoral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Criticisms of the Electoral College: 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Division of votes is unfair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One can win popular votes, yet still lose the electoral vote and therefore not become President.</a:t>
            </a:r>
          </a:p>
          <a:p>
            <a:pPr marL="1188720" lvl="2" indent="-457200"/>
            <a:r>
              <a:rPr lang="en-US" dirty="0" smtClean="0"/>
              <a:t>2000 Presidential Election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Ideas for Reform:  Eliminate the Electoral College and base the vote on only the popular vote</a:t>
            </a:r>
          </a:p>
          <a:p>
            <a:pPr marL="457200" indent="-457200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615541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does the office of the Presidency have the oldest age requirement?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 years lived in the 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order to be President you must have lived 14 years within the United States total</a:t>
            </a:r>
          </a:p>
          <a:p>
            <a:r>
              <a:rPr lang="en-US" dirty="0" smtClean="0"/>
              <a:t>Eisenhower was in Europe during WWII and elected to President 7 years after the war ended.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Office of the President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Term in Office:  </a:t>
            </a:r>
          </a:p>
          <a:p>
            <a:pPr marL="365760" lvl="1" indent="0"/>
            <a:r>
              <a:rPr lang="en-US" sz="3200" dirty="0"/>
              <a:t> </a:t>
            </a:r>
            <a:r>
              <a:rPr lang="en-US" sz="2800" dirty="0" smtClean="0"/>
              <a:t>Elected for 4 years</a:t>
            </a:r>
          </a:p>
          <a:p>
            <a:pPr marL="365760" lvl="1" indent="0"/>
            <a:r>
              <a:rPr lang="en-US" sz="2800" dirty="0"/>
              <a:t> </a:t>
            </a:r>
            <a:r>
              <a:rPr lang="en-US" sz="2800" dirty="0" smtClean="0"/>
              <a:t>Can seek one re-election</a:t>
            </a:r>
          </a:p>
          <a:p>
            <a:pPr marL="365760" lvl="1" indent="0"/>
            <a:r>
              <a:rPr lang="en-US" sz="2800" dirty="0"/>
              <a:t> </a:t>
            </a:r>
            <a:r>
              <a:rPr lang="en-US" sz="2800" dirty="0" smtClean="0"/>
              <a:t>Total of 8 years as President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7279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05461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Prior to FDR (elected to 4 terms) it was customary that the President only serve 2 terms in office.</a:t>
            </a:r>
          </a:p>
          <a:p>
            <a:r>
              <a:rPr lang="en-US" dirty="0" smtClean="0"/>
              <a:t>This was due to the tradition that George Washington established.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4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495</TotalTime>
  <Words>1548</Words>
  <Application>Microsoft Office PowerPoint</Application>
  <PresentationFormat>On-screen Show (4:3)</PresentationFormat>
  <Paragraphs>208</Paragraphs>
  <Slides>46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Theme4</vt:lpstr>
      <vt:lpstr>The Presidency</vt:lpstr>
      <vt:lpstr>The Office of the President </vt:lpstr>
      <vt:lpstr>Natural Born Citizen</vt:lpstr>
      <vt:lpstr>Obama Controversy –   2008 Presidential Election</vt:lpstr>
      <vt:lpstr>Slide 5</vt:lpstr>
      <vt:lpstr>Age Requirement</vt:lpstr>
      <vt:lpstr>14 years lived in the United States</vt:lpstr>
      <vt:lpstr>The Office of the President </vt:lpstr>
      <vt:lpstr>Slide 9</vt:lpstr>
      <vt:lpstr>Write in your Constitutions…</vt:lpstr>
      <vt:lpstr>The Office of the President </vt:lpstr>
      <vt:lpstr>Slide 12</vt:lpstr>
      <vt:lpstr>Hail to the chief</vt:lpstr>
      <vt:lpstr>Hail to the Chief…</vt:lpstr>
      <vt:lpstr>Slide 15</vt:lpstr>
      <vt:lpstr>Slide 16</vt:lpstr>
      <vt:lpstr>Slide 17</vt:lpstr>
      <vt:lpstr>Slide 18</vt:lpstr>
      <vt:lpstr>Presidential powers</vt:lpstr>
      <vt:lpstr>Presidential Powers and Leadership</vt:lpstr>
      <vt:lpstr>Military Powers</vt:lpstr>
      <vt:lpstr>Diplomatic Powers</vt:lpstr>
      <vt:lpstr>Presidential Powers and Leadership</vt:lpstr>
      <vt:lpstr>Legislative Powers</vt:lpstr>
      <vt:lpstr>Evolutionary Powers</vt:lpstr>
      <vt:lpstr>Evolutionary Powers</vt:lpstr>
      <vt:lpstr>Evolutionary Powers</vt:lpstr>
      <vt:lpstr>Evolutionary Powers</vt:lpstr>
      <vt:lpstr>Presidential Powers and Leadership</vt:lpstr>
      <vt:lpstr>Rating the Presidents</vt:lpstr>
      <vt:lpstr>Presidential succession</vt:lpstr>
      <vt:lpstr>Presidential Succession</vt:lpstr>
      <vt:lpstr>25th Amendment</vt:lpstr>
      <vt:lpstr>25th Amendment &amp; Presidential Disability</vt:lpstr>
      <vt:lpstr>Slide 35</vt:lpstr>
      <vt:lpstr>The Vice President</vt:lpstr>
      <vt:lpstr>The Vice President</vt:lpstr>
      <vt:lpstr>Presidential selection</vt:lpstr>
      <vt:lpstr>Presidential Selection</vt:lpstr>
      <vt:lpstr>Presidential Selection</vt:lpstr>
      <vt:lpstr>What happens if a Majority Isn’t Reach??</vt:lpstr>
      <vt:lpstr>Early Problems With The Electoral College</vt:lpstr>
      <vt:lpstr>12th Amendment</vt:lpstr>
      <vt:lpstr>Presidential Succession</vt:lpstr>
      <vt:lpstr>Michigan &amp; the Electoral College</vt:lpstr>
      <vt:lpstr>Criticisms of the Electoral College</vt:lpstr>
    </vt:vector>
  </TitlesOfParts>
  <Company>St. Clair County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Katie</dc:creator>
  <cp:lastModifiedBy>Katie</cp:lastModifiedBy>
  <cp:revision>59</cp:revision>
  <dcterms:created xsi:type="dcterms:W3CDTF">2012-02-10T11:18:15Z</dcterms:created>
  <dcterms:modified xsi:type="dcterms:W3CDTF">2012-04-22T21:19:40Z</dcterms:modified>
</cp:coreProperties>
</file>