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4" r:id="rId4"/>
    <p:sldId id="259" r:id="rId5"/>
    <p:sldId id="265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DDC4520-2FEE-46F4-8B9B-1327A85500B8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ADFFF20-263C-4AE6-8965-055C84EEB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4520-2FEE-46F4-8B9B-1327A85500B8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FF20-263C-4AE6-8965-055C84EEB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4520-2FEE-46F4-8B9B-1327A85500B8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FF20-263C-4AE6-8965-055C84EEB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24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7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4520-2FEE-46F4-8B9B-1327A85500B8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FF20-263C-4AE6-8965-055C84EEB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4520-2FEE-46F4-8B9B-1327A85500B8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FF20-263C-4AE6-8965-055C84EEB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4520-2FEE-46F4-8B9B-1327A85500B8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FF20-263C-4AE6-8965-055C84EEBE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4520-2FEE-46F4-8B9B-1327A85500B8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FF20-263C-4AE6-8965-055C84EEBE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4520-2FEE-46F4-8B9B-1327A85500B8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FF20-263C-4AE6-8965-055C84EEB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4520-2FEE-46F4-8B9B-1327A85500B8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FF20-263C-4AE6-8965-055C84EEB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DDC4520-2FEE-46F4-8B9B-1327A85500B8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ADFFF20-263C-4AE6-8965-055C84EEB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DDC4520-2FEE-46F4-8B9B-1327A85500B8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ADFFF20-263C-4AE6-8965-055C84EEB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5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DDC4520-2FEE-46F4-8B9B-1327A85500B8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ADFFF20-263C-4AE6-8965-055C84EEBE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sou001\lockers\faculty-staff\nrapp\My%20Documents\Chemistry%201%20Power%20Point\millikansoildropexperiment.av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Mole</a:t>
            </a:r>
            <a:endParaRPr lang="en-US" dirty="0"/>
          </a:p>
        </p:txBody>
      </p:sp>
      <p:pic>
        <p:nvPicPr>
          <p:cNvPr id="4" name="Picture 10" descr="mole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828800"/>
            <a:ext cx="2280019" cy="45028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990599" y="4267200"/>
            <a:ext cx="553424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6.02 X 10</a:t>
            </a:r>
            <a:r>
              <a:rPr lang="en-US" sz="9600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23</a:t>
            </a:r>
          </a:p>
        </p:txBody>
      </p:sp>
      <p:pic>
        <p:nvPicPr>
          <p:cNvPr id="6" name="Picture 8" descr="ncwm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599" y="1295400"/>
            <a:ext cx="2209800" cy="2009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05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Mole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371600"/>
            <a:ext cx="51816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Arial" charset="0"/>
              </a:rPr>
              <a:t>A counting unit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Arial" charset="0"/>
              </a:rPr>
              <a:t>Similar to a dozen, except instead of 12, it’s 602 billion trillion 602,000,000,000,000,000,000,000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Arial" charset="0"/>
              </a:rPr>
              <a:t>6.02 X 10</a:t>
            </a:r>
            <a:r>
              <a:rPr lang="en-US" sz="2800" b="1" baseline="30000" dirty="0">
                <a:latin typeface="Arial" charset="0"/>
              </a:rPr>
              <a:t>23 </a:t>
            </a:r>
            <a:r>
              <a:rPr lang="en-US" sz="2800" b="1" dirty="0">
                <a:latin typeface="Arial" charset="0"/>
              </a:rPr>
              <a:t>(in scientific notation</a:t>
            </a:r>
            <a:r>
              <a:rPr lang="en-US" sz="2800" b="1" dirty="0" smtClean="0">
                <a:latin typeface="Arial" charset="0"/>
              </a:rPr>
              <a:t>)</a:t>
            </a:r>
            <a:endParaRPr lang="en-US" sz="2800" b="1" dirty="0">
              <a:latin typeface="Arial" charset="0"/>
            </a:endParaRPr>
          </a:p>
        </p:txBody>
      </p:sp>
      <p:pic>
        <p:nvPicPr>
          <p:cNvPr id="75780" name="Picture 4" descr="avogadro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828800"/>
            <a:ext cx="2359025" cy="297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3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4709160" cy="3603812"/>
          </a:xfrm>
        </p:spPr>
        <p:txBody>
          <a:bodyPr/>
          <a:lstStyle/>
          <a:p>
            <a:r>
              <a:rPr lang="en-US" b="1" dirty="0">
                <a:latin typeface="Arial" charset="0"/>
              </a:rPr>
              <a:t>This number is named in honor of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Amedeo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Avogadro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(1776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– 1856)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en-US" b="1" dirty="0">
                <a:latin typeface="Arial" charset="0"/>
              </a:rPr>
              <a:t>who studied quantities of gases and discovered that no matter what the gas was, there were the same number of molecules present</a:t>
            </a:r>
          </a:p>
          <a:p>
            <a:endParaRPr lang="en-US" dirty="0"/>
          </a:p>
        </p:txBody>
      </p:sp>
      <p:pic>
        <p:nvPicPr>
          <p:cNvPr id="4" name="Picture 4" descr="avogad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2133600"/>
            <a:ext cx="2070174" cy="3810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77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Just How Big is a Mole?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62400" y="2209800"/>
            <a:ext cx="4419600" cy="3124200"/>
          </a:xfrm>
        </p:spPr>
        <p:txBody>
          <a:bodyPr/>
          <a:lstStyle/>
          <a:p>
            <a:r>
              <a:rPr lang="en-US" sz="2400" b="1" dirty="0">
                <a:latin typeface="Arial" charset="0"/>
              </a:rPr>
              <a:t>Enough soft drink cans to cover the surface of the earth to a depth of over 200 miles. </a:t>
            </a:r>
          </a:p>
        </p:txBody>
      </p:sp>
      <p:pic>
        <p:nvPicPr>
          <p:cNvPr id="78852" name="Picture 4" descr="cokecan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828800"/>
            <a:ext cx="2447925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95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Just How Big is a Mole?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371600"/>
            <a:ext cx="6248400" cy="4572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charset="0"/>
              </a:rPr>
              <a:t>If you had Avogadro's number of </a:t>
            </a:r>
            <a:r>
              <a:rPr lang="en-US" b="1" dirty="0" err="1">
                <a:latin typeface="Arial" charset="0"/>
              </a:rPr>
              <a:t>unpopped</a:t>
            </a:r>
            <a:r>
              <a:rPr lang="en-US" b="1" dirty="0">
                <a:latin typeface="Arial" charset="0"/>
              </a:rPr>
              <a:t> popcorn kernels, and spread them across the United States of America, the country would be covered in popcorn to a depth of over 9 miles. </a:t>
            </a:r>
          </a:p>
          <a:p>
            <a:r>
              <a:rPr lang="en-US" b="1" dirty="0">
                <a:latin typeface="Arial" charset="0"/>
              </a:rPr>
              <a:t>If we were able to count atoms at the rate of 10 million per second, it would take about 2 billion years to count the atoms in one mole. </a:t>
            </a: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63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Everybody Has Avogadro’s Number!</a:t>
            </a:r>
            <a:br>
              <a:rPr lang="en-US" sz="3600" b="1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600" b="1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But Where Did it Come From?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2057400"/>
            <a:ext cx="4038600" cy="411480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latin typeface="Arial" charset="0"/>
              </a:rPr>
              <a:t>It was NOT just picked!  It was MEASURED.</a:t>
            </a:r>
          </a:p>
          <a:p>
            <a:r>
              <a:rPr lang="en-US" sz="2400" b="1" dirty="0">
                <a:latin typeface="Arial" charset="0"/>
              </a:rPr>
              <a:t>One of the better methods of measuring this number was the Millikan Oil Drop Experiment</a:t>
            </a:r>
          </a:p>
          <a:p>
            <a:r>
              <a:rPr lang="en-US" sz="2400" b="1" dirty="0">
                <a:latin typeface="Arial" charset="0"/>
              </a:rPr>
              <a:t>Since then we have found even better ways of measuring using x-ray technology</a:t>
            </a:r>
          </a:p>
        </p:txBody>
      </p:sp>
      <p:pic>
        <p:nvPicPr>
          <p:cNvPr id="80913" name="millikansoildropexperiment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209800"/>
            <a:ext cx="2819400" cy="35433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60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9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09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09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Mole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524000"/>
            <a:ext cx="6553200" cy="44958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latin typeface="Arial" charset="0"/>
              </a:rPr>
              <a:t>1 dozen cookies = 12 cookies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Arial" charset="0"/>
              </a:rPr>
              <a:t>1 mole of cookies = 6.02 X 10</a:t>
            </a:r>
            <a:r>
              <a:rPr lang="en-US" sz="2800" b="1" baseline="30000" dirty="0">
                <a:latin typeface="Arial" charset="0"/>
              </a:rPr>
              <a:t>23 </a:t>
            </a:r>
            <a:r>
              <a:rPr lang="en-US" sz="2800" b="1" dirty="0">
                <a:latin typeface="Arial" charset="0"/>
              </a:rPr>
              <a:t>cookies</a:t>
            </a:r>
            <a:br>
              <a:rPr lang="en-US" sz="2800" b="1" dirty="0">
                <a:latin typeface="Arial" charset="0"/>
              </a:rPr>
            </a:br>
            <a:endParaRPr lang="en-US" sz="28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Arial" charset="0"/>
              </a:rPr>
              <a:t>1 dozen cars = 12 cars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Arial" charset="0"/>
              </a:rPr>
              <a:t>1 mole of cars = 6.02 X 10</a:t>
            </a:r>
            <a:r>
              <a:rPr lang="en-US" sz="2800" b="1" baseline="30000" dirty="0">
                <a:latin typeface="Arial" charset="0"/>
              </a:rPr>
              <a:t>23 </a:t>
            </a:r>
            <a:r>
              <a:rPr lang="en-US" sz="2800" b="1" dirty="0">
                <a:latin typeface="Arial" charset="0"/>
              </a:rPr>
              <a:t>cars</a:t>
            </a:r>
            <a:br>
              <a:rPr lang="en-US" sz="2800" b="1" dirty="0">
                <a:latin typeface="Arial" charset="0"/>
              </a:rPr>
            </a:br>
            <a:endParaRPr lang="en-US" sz="2800" b="1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Arial" charset="0"/>
              </a:rPr>
              <a:t>1 dozen Al atoms = 12 Al atoms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latin typeface="Arial" charset="0"/>
              </a:rPr>
              <a:t>1 mole of Al atoms = 6.02 X 10</a:t>
            </a:r>
            <a:r>
              <a:rPr lang="en-US" sz="2800" b="1" baseline="30000" dirty="0">
                <a:latin typeface="Arial" charset="0"/>
              </a:rPr>
              <a:t>23 </a:t>
            </a:r>
            <a:r>
              <a:rPr lang="en-US" sz="2800" b="1" dirty="0">
                <a:latin typeface="Arial" charset="0"/>
              </a:rPr>
              <a:t>atoms</a:t>
            </a:r>
            <a:br>
              <a:rPr lang="en-US" sz="2800" b="1" dirty="0">
                <a:latin typeface="Arial" charset="0"/>
              </a:rPr>
            </a:br>
            <a:endParaRPr lang="en-US" sz="2800" b="1" baseline="3000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latin typeface="Arial" charset="0"/>
              </a:rPr>
              <a:t>Note that the NUMBER is always the same, but the MASS is very different!</a:t>
            </a:r>
          </a:p>
          <a:p>
            <a:pPr>
              <a:lnSpc>
                <a:spcPct val="80000"/>
              </a:lnSpc>
            </a:pPr>
            <a:endParaRPr lang="en-US" sz="2800" b="1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32290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5200" y="1295400"/>
            <a:ext cx="5105400" cy="533400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FontTx/>
              <a:buNone/>
            </a:pPr>
            <a:endParaRPr lang="en-US" sz="3000" b="1" dirty="0">
              <a:latin typeface="Arial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sz="3000" b="1" dirty="0">
                <a:latin typeface="Arial" charset="0"/>
              </a:rPr>
              <a:t>	=  </a:t>
            </a:r>
            <a:r>
              <a:rPr lang="en-US" sz="3000" b="1" dirty="0">
                <a:solidFill>
                  <a:schemeClr val="tx2"/>
                </a:solidFill>
                <a:latin typeface="Arial" charset="0"/>
              </a:rPr>
              <a:t>6.02 x 10</a:t>
            </a:r>
            <a:r>
              <a:rPr lang="en-US" sz="3000" b="1" baseline="30000" dirty="0">
                <a:solidFill>
                  <a:schemeClr val="tx2"/>
                </a:solidFill>
                <a:latin typeface="Arial" charset="0"/>
              </a:rPr>
              <a:t>23</a:t>
            </a:r>
            <a:r>
              <a:rPr lang="en-US" sz="3000" b="1" dirty="0">
                <a:latin typeface="Arial" charset="0"/>
              </a:rPr>
              <a:t> C atoms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3000" b="1" dirty="0">
                <a:latin typeface="Arial" charset="0"/>
              </a:rPr>
              <a:t>	=</a:t>
            </a:r>
            <a:r>
              <a:rPr lang="en-US" sz="3000" b="1" dirty="0">
                <a:solidFill>
                  <a:schemeClr val="tx2"/>
                </a:solidFill>
                <a:latin typeface="Arial" charset="0"/>
              </a:rPr>
              <a:t>  6.02 x 10</a:t>
            </a:r>
            <a:r>
              <a:rPr lang="en-US" sz="3000" b="1" baseline="30000" dirty="0">
                <a:solidFill>
                  <a:schemeClr val="tx2"/>
                </a:solidFill>
                <a:latin typeface="Arial" charset="0"/>
              </a:rPr>
              <a:t>23</a:t>
            </a:r>
            <a:r>
              <a:rPr lang="en-US" sz="3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000" b="1" dirty="0">
                <a:latin typeface="Arial" charset="0"/>
              </a:rPr>
              <a:t>H</a:t>
            </a:r>
            <a:r>
              <a:rPr lang="en-US" sz="3000" b="1" baseline="-25000" dirty="0">
                <a:latin typeface="Arial" charset="0"/>
              </a:rPr>
              <a:t>2</a:t>
            </a:r>
            <a:r>
              <a:rPr lang="en-US" sz="3000" b="1" dirty="0">
                <a:latin typeface="Arial" charset="0"/>
              </a:rPr>
              <a:t>O molecules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3000" b="1" dirty="0">
                <a:latin typeface="Arial" charset="0"/>
              </a:rPr>
              <a:t>	=  </a:t>
            </a:r>
            <a:r>
              <a:rPr lang="en-US" sz="3000" b="1" dirty="0">
                <a:solidFill>
                  <a:schemeClr val="tx2"/>
                </a:solidFill>
                <a:latin typeface="Arial" charset="0"/>
              </a:rPr>
              <a:t>6.02 x 10</a:t>
            </a:r>
            <a:r>
              <a:rPr lang="en-US" sz="3000" b="1" baseline="30000" dirty="0">
                <a:solidFill>
                  <a:schemeClr val="tx2"/>
                </a:solidFill>
                <a:latin typeface="Arial" charset="0"/>
              </a:rPr>
              <a:t>23</a:t>
            </a:r>
            <a:r>
              <a:rPr lang="en-US" sz="3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000" b="1" dirty="0" err="1">
                <a:latin typeface="Arial" charset="0"/>
              </a:rPr>
              <a:t>NaCl</a:t>
            </a:r>
            <a:r>
              <a:rPr lang="en-US" sz="3000" b="1" dirty="0">
                <a:latin typeface="Arial" charset="0"/>
              </a:rPr>
              <a:t> “molecules”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1600" b="1" dirty="0">
                <a:latin typeface="Arial" charset="0"/>
              </a:rPr>
              <a:t>	</a:t>
            </a:r>
            <a:endParaRPr lang="en-US" b="1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39480"/>
            <a:ext cx="7772400" cy="1524000"/>
          </a:xfrm>
        </p:spPr>
        <p:txBody>
          <a:bodyPr/>
          <a:lstStyle/>
          <a:p>
            <a:r>
              <a:rPr lang="en-US" sz="4000" b="1" dirty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Mole of Particles</a:t>
            </a:r>
            <a:br>
              <a:rPr lang="en-US" sz="4000" b="1" dirty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4000" b="1" dirty="0">
                <a:solidFill>
                  <a:srgbClr val="063DE8"/>
                </a:solidFill>
                <a:latin typeface="Arial" charset="0"/>
              </a:rPr>
              <a:t> </a:t>
            </a:r>
            <a:r>
              <a:rPr lang="en-US" sz="4000" b="1" dirty="0">
                <a:solidFill>
                  <a:srgbClr val="990B2D"/>
                </a:solidFill>
                <a:latin typeface="Arial" charset="0"/>
              </a:rPr>
              <a:t>Contains 6.02 x 10</a:t>
            </a:r>
            <a:r>
              <a:rPr lang="en-US" sz="4000" b="1" baseline="30000" dirty="0">
                <a:solidFill>
                  <a:srgbClr val="990B2D"/>
                </a:solidFill>
                <a:latin typeface="Arial" charset="0"/>
              </a:rPr>
              <a:t>23 </a:t>
            </a:r>
            <a:r>
              <a:rPr lang="en-US" sz="4000" b="1" dirty="0">
                <a:solidFill>
                  <a:srgbClr val="990B2D"/>
                </a:solidFill>
                <a:latin typeface="Arial" charset="0"/>
              </a:rPr>
              <a:t>particles</a:t>
            </a:r>
            <a:r>
              <a:rPr lang="en-US" sz="4300" b="1" dirty="0">
                <a:latin typeface="Arial" charset="0"/>
              </a:rPr>
              <a:t> 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486694" y="2048540"/>
            <a:ext cx="23637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 b="1" dirty="0">
                <a:latin typeface="Arial" charset="0"/>
              </a:rPr>
              <a:t>1 mole C</a:t>
            </a:r>
          </a:p>
          <a:p>
            <a:endParaRPr lang="en-US" sz="1200" b="1" dirty="0">
              <a:latin typeface="Arial" charset="0"/>
            </a:endParaRPr>
          </a:p>
          <a:p>
            <a:r>
              <a:rPr lang="en-US" sz="3000" b="1" dirty="0">
                <a:latin typeface="Arial" charset="0"/>
              </a:rPr>
              <a:t>1 mole </a:t>
            </a:r>
            <a:r>
              <a:rPr lang="en-US" sz="3000" b="1" dirty="0" smtClean="0">
                <a:latin typeface="Arial" charset="0"/>
              </a:rPr>
              <a:t>H</a:t>
            </a:r>
            <a:r>
              <a:rPr lang="en-US" sz="3000" b="1" baseline="-25000" dirty="0" smtClean="0">
                <a:latin typeface="Arial" charset="0"/>
              </a:rPr>
              <a:t>2</a:t>
            </a:r>
            <a:r>
              <a:rPr lang="en-US" sz="3000" b="1" dirty="0" smtClean="0">
                <a:latin typeface="Arial" charset="0"/>
              </a:rPr>
              <a:t>O</a:t>
            </a:r>
          </a:p>
          <a:p>
            <a:endParaRPr lang="en-US" sz="3000" b="1" dirty="0">
              <a:latin typeface="Arial" charset="0"/>
            </a:endParaRPr>
          </a:p>
          <a:p>
            <a:endParaRPr lang="en-US" sz="1200" b="1" dirty="0">
              <a:latin typeface="Arial" charset="0"/>
            </a:endParaRPr>
          </a:p>
          <a:p>
            <a:r>
              <a:rPr lang="en-US" sz="3000" b="1" dirty="0">
                <a:latin typeface="Arial" charset="0"/>
              </a:rPr>
              <a:t>1 mole </a:t>
            </a:r>
            <a:r>
              <a:rPr lang="en-US" sz="3000" b="1" dirty="0" err="1">
                <a:latin typeface="Arial" charset="0"/>
              </a:rPr>
              <a:t>NaCl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532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autoUpdateAnimBg="0"/>
      <p:bldP spid="5632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</TotalTime>
  <Words>242</Words>
  <Application>Microsoft Office PowerPoint</Application>
  <PresentationFormat>On-screen Show (4:3)</PresentationFormat>
  <Paragraphs>36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The Mole</vt:lpstr>
      <vt:lpstr>The Mole</vt:lpstr>
      <vt:lpstr>PowerPoint Presentation</vt:lpstr>
      <vt:lpstr>Just How Big is a Mole?</vt:lpstr>
      <vt:lpstr>Just How Big is a Mole?</vt:lpstr>
      <vt:lpstr>Everybody Has Avogadro’s Number! But Where Did it Come From?</vt:lpstr>
      <vt:lpstr>The Mole</vt:lpstr>
      <vt:lpstr>A Mole of Particles  Contains 6.02 x 1023 particles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Mole</dc:title>
  <dc:creator>Katie</dc:creator>
  <cp:lastModifiedBy>Katie</cp:lastModifiedBy>
  <cp:revision>4</cp:revision>
  <dcterms:created xsi:type="dcterms:W3CDTF">2012-10-07T23:22:51Z</dcterms:created>
  <dcterms:modified xsi:type="dcterms:W3CDTF">2012-10-07T23:33:44Z</dcterms:modified>
</cp:coreProperties>
</file>