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4"/>
  </p:notesMasterIdLst>
  <p:sldIdLst>
    <p:sldId id="273" r:id="rId2"/>
    <p:sldId id="274" r:id="rId3"/>
    <p:sldId id="275" r:id="rId4"/>
    <p:sldId id="276" r:id="rId5"/>
    <p:sldId id="277" r:id="rId6"/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8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DB683-24CD-4CFB-A1FA-63ABF74006E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104EE-6844-4C75-85BB-B43D39C0C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http://www.oyez.org/media/scotus_video1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104EE-6844-4C75-85BB-B43D39C0CE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DD4EA5-46F1-4D44-A498-3BE217378D87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186ABBE-4897-4B0F-A72D-815FE019F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yez.org/media/scotus_video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483968"/>
            <a:ext cx="7423420" cy="50226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Jurisdiction means to have the authority to hear a case.</a:t>
            </a:r>
          </a:p>
          <a:p>
            <a:r>
              <a:rPr lang="en-US" u="sng" dirty="0" smtClean="0"/>
              <a:t>Original Jurisdiction</a:t>
            </a:r>
            <a:r>
              <a:rPr lang="en-US" dirty="0" smtClean="0"/>
              <a:t>:  Authority to hear the case first.  (Ex.  A circuit court would need to hear a case first before ANY Supreme Court were to hear it.)</a:t>
            </a:r>
          </a:p>
          <a:p>
            <a:r>
              <a:rPr lang="en-US" u="sng" dirty="0" smtClean="0"/>
              <a:t>Appellate Jurisdiction</a:t>
            </a:r>
            <a:r>
              <a:rPr lang="en-US" dirty="0" smtClean="0"/>
              <a:t>:  Can hear a case on appeal from a lower court.  Must go through the court system first before reaching the appeal stage.</a:t>
            </a:r>
          </a:p>
          <a:p>
            <a:r>
              <a:rPr lang="en-US" u="sng" dirty="0" smtClean="0"/>
              <a:t>Exclusive Jurisdiction</a:t>
            </a:r>
            <a:r>
              <a:rPr lang="en-US" dirty="0" smtClean="0"/>
              <a:t>:  Only a Federal Court can hear and decide on the case.  (Ex.  Kwame Kilpatrick’s case as it deal with issues of money laundering, which is a Federal crime.)</a:t>
            </a:r>
          </a:p>
          <a:p>
            <a:r>
              <a:rPr lang="en-US" u="sng" dirty="0" smtClean="0"/>
              <a:t>Concurrent Jurisdiction</a:t>
            </a:r>
            <a:r>
              <a:rPr lang="en-US" dirty="0" smtClean="0"/>
              <a:t>:  Both State and Federal governments share the authority.  (Ex.  </a:t>
            </a:r>
          </a:p>
        </p:txBody>
      </p:sp>
    </p:spTree>
    <p:extLst>
      <p:ext uri="{BB962C8B-B14F-4D97-AF65-F5344CB8AC3E}">
        <p14:creationId xmlns="" xmlns:p14="http://schemas.microsoft.com/office/powerpoint/2010/main" val="36230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483968"/>
            <a:ext cx="7423420" cy="50226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State Jurisdiction:  Has the authority over state laws.  This is considered a state right.</a:t>
            </a:r>
          </a:p>
          <a:p>
            <a:r>
              <a:rPr lang="en-US" dirty="0" smtClean="0"/>
              <a:t>Federal Jurisdiction:  The following are exclusive to Federal courts:</a:t>
            </a:r>
          </a:p>
          <a:p>
            <a:pPr lvl="6"/>
            <a:r>
              <a:rPr lang="en-US" sz="1600" dirty="0" smtClean="0"/>
              <a:t>Interpretation/application of the Constitution and Federal law</a:t>
            </a:r>
          </a:p>
          <a:p>
            <a:pPr lvl="6"/>
            <a:r>
              <a:rPr lang="en-US" sz="1600" dirty="0" smtClean="0"/>
              <a:t>Treaty</a:t>
            </a:r>
          </a:p>
          <a:p>
            <a:pPr lvl="6"/>
            <a:r>
              <a:rPr lang="en-US" sz="1600" dirty="0" smtClean="0"/>
              <a:t>Maritime Law</a:t>
            </a:r>
          </a:p>
          <a:p>
            <a:pPr lvl="6"/>
            <a:r>
              <a:rPr lang="en-US" sz="1600" dirty="0" smtClean="0"/>
              <a:t>Cases involving the Federal government, ambassadors, ministers, consuls</a:t>
            </a:r>
          </a:p>
          <a:p>
            <a:pPr lvl="6"/>
            <a:r>
              <a:rPr lang="en-US" sz="1600" dirty="0" smtClean="0"/>
              <a:t>Disputes between states</a:t>
            </a:r>
          </a:p>
          <a:p>
            <a:pPr lvl="6"/>
            <a:r>
              <a:rPr lang="en-US" sz="1600" dirty="0" smtClean="0"/>
              <a:t>Issues involving foreign citizens bringing suit against a state or a U.S. citizen</a:t>
            </a:r>
          </a:p>
          <a:p>
            <a:pPr lvl="6"/>
            <a:r>
              <a:rPr lang="en-US" sz="1600" dirty="0" smtClean="0"/>
              <a:t>Patents</a:t>
            </a:r>
          </a:p>
          <a:p>
            <a:pPr lvl="6"/>
            <a:r>
              <a:rPr lang="en-US" sz="1600" dirty="0" smtClean="0"/>
              <a:t>Copyrights</a:t>
            </a:r>
          </a:p>
          <a:p>
            <a:pPr lvl="6"/>
            <a:r>
              <a:rPr lang="en-US" sz="1600" dirty="0" smtClean="0"/>
              <a:t>Bankruptcy</a:t>
            </a:r>
          </a:p>
          <a:p>
            <a:pPr lvl="6"/>
            <a:r>
              <a:rPr lang="en-US" sz="1600" dirty="0" smtClean="0"/>
              <a:t>Federal crimes</a:t>
            </a:r>
          </a:p>
          <a:p>
            <a:pPr lvl="6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361166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Lower Federal Courts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483968"/>
            <a:ext cx="7423420" cy="5022660"/>
          </a:xfrm>
        </p:spPr>
        <p:txBody>
          <a:bodyPr>
            <a:normAutofit fontScale="70000" lnSpcReduction="20000"/>
          </a:bodyPr>
          <a:lstStyle/>
          <a:p>
            <a:pPr marL="532638" indent="-514350">
              <a:buAutoNum type="romanUcPeriod"/>
            </a:pPr>
            <a:r>
              <a:rPr lang="en-US" dirty="0" smtClean="0"/>
              <a:t>District Courts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Where trials begin at the Federal level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Has original jurisdiction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Each has jurisdiction over a geographic area (94 Total)</a:t>
            </a:r>
          </a:p>
          <a:p>
            <a:pPr marL="475488" indent="-457200">
              <a:buAutoNum type="romanUcPeriod"/>
            </a:pPr>
            <a:r>
              <a:rPr lang="en-US" dirty="0" smtClean="0"/>
              <a:t>District Court Judges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At least 2 per state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Responsibility to decide legal procedures and explain them to juries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Determine punishment or fines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Appointed for life by the President and confirmed by the Senate</a:t>
            </a:r>
          </a:p>
          <a:p>
            <a:pPr marL="475488" indent="-457200">
              <a:buAutoNum type="romanUcPeriod"/>
            </a:pPr>
            <a:r>
              <a:rPr lang="en-US" dirty="0" smtClean="0"/>
              <a:t>Other court officials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Magistrate:  issues court orders and determines whether a case should be brought to trial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U.S. Attorney:  The government’s lawyer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Marshal:  makes arrests, serves subpoenas, delivers defendants to court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Misc.  Bailiff, stenographer and clerk</a:t>
            </a:r>
          </a:p>
          <a:p>
            <a:pPr marL="1115568" lvl="3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15568" lvl="3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6361166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Lower Federal Courts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483968"/>
            <a:ext cx="7423420" cy="5022660"/>
          </a:xfrm>
        </p:spPr>
        <p:txBody>
          <a:bodyPr>
            <a:normAutofit fontScale="92500" lnSpcReduction="20000"/>
          </a:bodyPr>
          <a:lstStyle/>
          <a:p>
            <a:pPr marL="532638" indent="-514350">
              <a:buAutoNum type="romanUcPeriod" startAt="4"/>
            </a:pPr>
            <a:r>
              <a:rPr lang="en-US" dirty="0" smtClean="0"/>
              <a:t>U.S. Court of Appeals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Has appellate jurisdiction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12 appellate courts have jurisdiction over a circuit or specific geographic area</a:t>
            </a:r>
          </a:p>
          <a:p>
            <a:pPr marL="475488" indent="-457200">
              <a:buAutoNum type="romanUcPeriod" startAt="4"/>
            </a:pPr>
            <a:r>
              <a:rPr lang="en-US" dirty="0" smtClean="0"/>
              <a:t>Appellate Court Judges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Appointed by the President for life, confirmed by the Senate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Panel hears arguments and reviews records from lower courts.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Types of rulings:</a:t>
            </a:r>
          </a:p>
          <a:p>
            <a:pPr lvl="2">
              <a:buFontTx/>
              <a:buChar char="•"/>
            </a:pPr>
            <a:r>
              <a:rPr lang="en-US" dirty="0" smtClean="0"/>
              <a:t>Uphold lower court ruling</a:t>
            </a:r>
          </a:p>
          <a:p>
            <a:pPr lvl="2">
              <a:buFontTx/>
              <a:buChar char="•"/>
            </a:pPr>
            <a:r>
              <a:rPr lang="en-US" dirty="0" smtClean="0"/>
              <a:t>Overturn lower court ruling</a:t>
            </a:r>
          </a:p>
          <a:p>
            <a:pPr lvl="2">
              <a:buFontTx/>
              <a:buChar char="•"/>
            </a:pPr>
            <a:r>
              <a:rPr lang="en-US" dirty="0" smtClean="0"/>
              <a:t>Remand (return) the case to lower court for a new trial</a:t>
            </a:r>
          </a:p>
          <a:p>
            <a:pPr marL="1115568" lvl="3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2465196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Lower Federal Courts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7423420" cy="5022660"/>
          </a:xfrm>
        </p:spPr>
        <p:txBody>
          <a:bodyPr>
            <a:normAutofit/>
          </a:bodyPr>
          <a:lstStyle/>
          <a:p>
            <a:pPr marL="532638" indent="-514350">
              <a:buAutoNum type="romanUcPeriod" startAt="6"/>
            </a:pPr>
            <a:r>
              <a:rPr lang="en-US" dirty="0" smtClean="0"/>
              <a:t>Special Federal Courts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U.S. Tax Court:  hears civil cases involving disputes over the application of tax laws.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U.S. Claims Court:  hears claims from all over the U.S. against the federal government.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Military Appeals:  hears appeals from court-martial convictions (court of last resort for the military); new jurisdiction over those accused of terrorist crime.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International Trade:  deals with civil cases arising out of tariff and trade-related law.</a:t>
            </a:r>
          </a:p>
        </p:txBody>
      </p:sp>
    </p:spTree>
    <p:extLst>
      <p:ext uri="{BB962C8B-B14F-4D97-AF65-F5344CB8AC3E}">
        <p14:creationId xmlns="" xmlns:p14="http://schemas.microsoft.com/office/powerpoint/2010/main" val="19388526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Grand Jury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jury selected </a:t>
            </a:r>
            <a:r>
              <a:rPr lang="en-US" dirty="0" smtClean="0"/>
              <a:t>to examine the validity of an accusation before trial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Petit Jury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jury of 12 to determine the facts and decide the issue in civil or criminal proceedings.</a:t>
            </a:r>
            <a:endParaRPr lang="en-US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7423420" cy="5022660"/>
          </a:xfrm>
        </p:spPr>
        <p:txBody>
          <a:bodyPr>
            <a:normAutofit fontScale="77500" lnSpcReduction="20000"/>
          </a:bodyPr>
          <a:lstStyle/>
          <a:p>
            <a:pPr marL="532638" indent="-514350">
              <a:buAutoNum type="romanUcPeriod"/>
            </a:pPr>
            <a:r>
              <a:rPr lang="en-US" dirty="0" smtClean="0"/>
              <a:t>Judicial Review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Definition:  the power to decide on the constitutionality of an act of government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Established in </a:t>
            </a:r>
            <a:r>
              <a:rPr lang="en-US" i="1" dirty="0" smtClean="0"/>
              <a:t>Marbury v. Madison</a:t>
            </a:r>
            <a:r>
              <a:rPr lang="en-US" dirty="0" smtClean="0"/>
              <a:t> (1803)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Ultimate authority on interpreting the Constitution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Arbiter of disputes between states and between states and federal government</a:t>
            </a:r>
          </a:p>
          <a:p>
            <a:pPr marL="475488" indent="-457200">
              <a:buAutoNum type="romanUcPeriod"/>
            </a:pPr>
            <a:r>
              <a:rPr lang="en-US" dirty="0" smtClean="0"/>
              <a:t>Facts of the Supreme Court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Has both original and appellate jurisdiction, but most cases come from appeals court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Their decision cannot be overturned (unless by constitutional amendment)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Has complete control over its own caseload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Hears cases involving a significant legal or constitutional principle  or questions of public interest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Receives over 5,000 case request per year; usually selects between 100-200 cases</a:t>
            </a:r>
          </a:p>
        </p:txBody>
      </p:sp>
    </p:spTree>
    <p:extLst>
      <p:ext uri="{BB962C8B-B14F-4D97-AF65-F5344CB8AC3E}">
        <p14:creationId xmlns="" xmlns:p14="http://schemas.microsoft.com/office/powerpoint/2010/main" val="194745445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0"/>
            <a:ext cx="7423420" cy="5022660"/>
          </a:xfrm>
        </p:spPr>
        <p:txBody>
          <a:bodyPr>
            <a:normAutofit lnSpcReduction="10000"/>
          </a:bodyPr>
          <a:lstStyle/>
          <a:p>
            <a:pPr marL="532638" indent="-514350">
              <a:buAutoNum type="romanUcPeriod" startAt="3"/>
            </a:pPr>
            <a:r>
              <a:rPr lang="en-US" dirty="0" smtClean="0"/>
              <a:t>Supreme Court Justices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Current composition is 1 Chief Justice and 8 Associate Justices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Number of justices is determined by Congress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Appointed by the President and confirmed by the Senate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First Chief Justice:  John Jay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First African-American Justice:  Thurgood Marshall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First Female Justice:  Sandra Day O’Conner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First President to serve after finishing his term as President:  William H. Taft</a:t>
            </a:r>
          </a:p>
        </p:txBody>
      </p:sp>
    </p:spTree>
    <p:extLst>
      <p:ext uri="{BB962C8B-B14F-4D97-AF65-F5344CB8AC3E}">
        <p14:creationId xmlns="" xmlns:p14="http://schemas.microsoft.com/office/powerpoint/2010/main" val="23780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143001"/>
            <a:ext cx="7423420" cy="5577661"/>
          </a:xfrm>
        </p:spPr>
        <p:txBody>
          <a:bodyPr>
            <a:normAutofit fontScale="70000" lnSpcReduction="20000"/>
          </a:bodyPr>
          <a:lstStyle/>
          <a:p>
            <a:pPr marL="532638" indent="-514350">
              <a:buAutoNum type="romanUcPeriod" startAt="4"/>
            </a:pPr>
            <a:r>
              <a:rPr lang="en-US" dirty="0" smtClean="0"/>
              <a:t>The Supreme Court at Work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Conducts its business from October until June or July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Most cases come on appeal by a request of a writ of certiorari (formal request to bring a case before the Supreme Court)</a:t>
            </a:r>
          </a:p>
          <a:p>
            <a:pPr marL="841248" lvl="1" indent="-457200">
              <a:buAutoNum type="alphaLcPeriod"/>
            </a:pPr>
            <a:r>
              <a:rPr lang="en-US" dirty="0" smtClean="0"/>
              <a:t>How justices decide which cases to select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Rule of Four:  4 justices must vote to accept the case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The case is then placed on the court docket, or calendar</a:t>
            </a:r>
          </a:p>
          <a:p>
            <a:pPr marL="726948" lvl="1" indent="-342900">
              <a:buAutoNum type="alphaLcPeriod"/>
            </a:pPr>
            <a:r>
              <a:rPr lang="en-US" dirty="0" smtClean="0"/>
              <a:t>When the court is sitting (in session), the justices usually hear arguments for 30 minutes per side-although they may make changes to this procedure on occasion (Ex. </a:t>
            </a:r>
            <a:r>
              <a:rPr lang="en-US" i="1" dirty="0" smtClean="0"/>
              <a:t>Bush v. Gore</a:t>
            </a:r>
            <a:r>
              <a:rPr lang="en-US" dirty="0" smtClean="0"/>
              <a:t>).</a:t>
            </a:r>
          </a:p>
          <a:p>
            <a:pPr marL="726948" lvl="1" indent="-342900">
              <a:buAutoNum type="alphaLcPeriod"/>
            </a:pPr>
            <a:r>
              <a:rPr lang="en-US" dirty="0" smtClean="0"/>
              <a:t>Decisions and Opinions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Justices meet privately on Wednesday’s and Friday’s to discuss cases.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Opinions are received by the Chief Justice from Associate Justices in order of Seniority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A vote is taken; a simple majority determines the outcome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In the event of a tie, the lower court’s decision is upheld</a:t>
            </a:r>
          </a:p>
          <a:p>
            <a:pPr marL="1092708" lvl="2" indent="-342900">
              <a:buAutoNum type="arabicPeriod"/>
            </a:pPr>
            <a:r>
              <a:rPr lang="en-US" dirty="0" smtClean="0"/>
              <a:t>The writing of opinions is assigned</a:t>
            </a:r>
          </a:p>
          <a:p>
            <a:pPr lvl="3">
              <a:buFontTx/>
              <a:buChar char="•"/>
            </a:pPr>
            <a:r>
              <a:rPr lang="en-US" dirty="0" smtClean="0"/>
              <a:t>Majority Opinion (reasons for the majority’s vote)</a:t>
            </a:r>
          </a:p>
          <a:p>
            <a:pPr lvl="3">
              <a:buFontTx/>
              <a:buChar char="•"/>
            </a:pPr>
            <a:r>
              <a:rPr lang="en-US" dirty="0" smtClean="0"/>
              <a:t>Concurring Opinion (those who agree with the majority decision, but for different reasons)</a:t>
            </a:r>
          </a:p>
          <a:p>
            <a:pPr lvl="3">
              <a:buFontTx/>
              <a:buChar char="•"/>
            </a:pPr>
            <a:r>
              <a:rPr lang="en-US" dirty="0" smtClean="0"/>
              <a:t>Dissenting Opinion (reasons for opposing the decision)</a:t>
            </a:r>
          </a:p>
        </p:txBody>
      </p:sp>
    </p:spTree>
    <p:extLst>
      <p:ext uri="{BB962C8B-B14F-4D97-AF65-F5344CB8AC3E}">
        <p14:creationId xmlns="" xmlns:p14="http://schemas.microsoft.com/office/powerpoint/2010/main" val="41502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143001"/>
            <a:ext cx="7423420" cy="5577661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en-US" sz="2000" dirty="0" smtClean="0"/>
              <a:t>Supreme Court Chain of Events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1.  Vote to hear the case (4)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2.  Brief, overview of argument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3.  Docket, Schedule the case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4.  Cases presented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5.  Conferences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6.  Decision—Opinions—Majority, concurring, 	dissenting</a:t>
            </a:r>
          </a:p>
          <a:p>
            <a:pPr marL="18288" indent="0">
              <a:buNone/>
            </a:pPr>
            <a:r>
              <a:rPr lang="en-US" dirty="0" smtClean="0"/>
              <a:t>Judicial Philosophy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*Stare </a:t>
            </a:r>
            <a:r>
              <a:rPr lang="en-US" dirty="0" err="1" smtClean="0"/>
              <a:t>Decisis</a:t>
            </a:r>
            <a:r>
              <a:rPr lang="en-US" dirty="0" smtClean="0"/>
              <a:t>:  Precedent, ruling is a model for future 	cases.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*Judicial Restraint:  Court should not contradict other 	elected officials (Ex. President and Congress).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*Judicial Activism:  Active role in making policy 	through courts decisions.</a:t>
            </a:r>
          </a:p>
        </p:txBody>
      </p:sp>
    </p:spTree>
    <p:extLst>
      <p:ext uri="{BB962C8B-B14F-4D97-AF65-F5344CB8AC3E}">
        <p14:creationId xmlns="" xmlns:p14="http://schemas.microsoft.com/office/powerpoint/2010/main" val="3433077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776525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law that governs the relations between individuals and defines their legal rights.</a:t>
            </a:r>
          </a:p>
          <a:p>
            <a:r>
              <a:rPr lang="en-US" dirty="0" smtClean="0"/>
              <a:t>Most cases in federal court involve civil law</a:t>
            </a:r>
          </a:p>
          <a:p>
            <a:r>
              <a:rPr lang="en-US" dirty="0" smtClean="0"/>
              <a:t>Usually the plaintiff seeks damages in the from of money from the defendant.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5017" y="1143001"/>
            <a:ext cx="7423420" cy="309635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>
                <a:hlinkClick r:id="rId3"/>
              </a:rPr>
              <a:t>OYEZ Video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07590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914400"/>
          </a:xfrm>
        </p:spPr>
        <p:txBody>
          <a:bodyPr/>
          <a:lstStyle/>
          <a:p>
            <a:r>
              <a:rPr lang="en-US" dirty="0" smtClean="0"/>
              <a:t>The Supreme Court Justices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4572000" cy="5577661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en-US" dirty="0" smtClean="0"/>
              <a:t>Chief Justice John G. Roberts</a:t>
            </a:r>
          </a:p>
          <a:p>
            <a:pPr marL="18288" indent="0">
              <a:buNone/>
            </a:pPr>
            <a:r>
              <a:rPr lang="en-US" dirty="0" smtClean="0"/>
              <a:t>Justice Antonin Scalia</a:t>
            </a:r>
          </a:p>
          <a:p>
            <a:pPr marL="18288" indent="0">
              <a:buNone/>
            </a:pPr>
            <a:r>
              <a:rPr lang="en-US" dirty="0" smtClean="0"/>
              <a:t>Justice Anthony M. Kennedy</a:t>
            </a:r>
          </a:p>
          <a:p>
            <a:pPr marL="18288" indent="0">
              <a:buNone/>
            </a:pPr>
            <a:r>
              <a:rPr lang="en-US" dirty="0" smtClean="0"/>
              <a:t>Justice Clarence Thomas</a:t>
            </a:r>
          </a:p>
          <a:p>
            <a:pPr marL="18288" indent="0">
              <a:buNone/>
            </a:pPr>
            <a:r>
              <a:rPr lang="en-US" dirty="0" smtClean="0"/>
              <a:t>Justice Ruth Bader Ginsburg</a:t>
            </a:r>
          </a:p>
          <a:p>
            <a:pPr marL="18288" indent="0">
              <a:buNone/>
            </a:pPr>
            <a:r>
              <a:rPr lang="en-US" dirty="0" smtClean="0"/>
              <a:t>Justice Steven G. </a:t>
            </a:r>
            <a:r>
              <a:rPr lang="en-US" dirty="0" err="1" smtClean="0"/>
              <a:t>Breyer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Justice Samuel Anthony Alito, Jr.</a:t>
            </a:r>
          </a:p>
          <a:p>
            <a:pPr marL="18288" indent="0">
              <a:buNone/>
            </a:pPr>
            <a:r>
              <a:rPr lang="en-US" dirty="0" smtClean="0"/>
              <a:t>Justice Sonia </a:t>
            </a:r>
            <a:r>
              <a:rPr lang="en-US" dirty="0" err="1" smtClean="0"/>
              <a:t>Sotomayor</a:t>
            </a: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Justice Elena </a:t>
            </a:r>
            <a:r>
              <a:rPr lang="en-US" dirty="0" err="1" smtClean="0"/>
              <a:t>Kagan</a:t>
            </a: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19200"/>
            <a:ext cx="411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7865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685801"/>
            <a:ext cx="7543800" cy="914400"/>
          </a:xfrm>
        </p:spPr>
        <p:txBody>
          <a:bodyPr/>
          <a:lstStyle/>
          <a:p>
            <a:r>
              <a:rPr lang="en-US" dirty="0" smtClean="0"/>
              <a:t>Major Supreme Court Cases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17" y="1755077"/>
            <a:ext cx="7423420" cy="4965585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en-US" i="1" dirty="0" smtClean="0"/>
              <a:t>Marbury v. Madison (1803)</a:t>
            </a:r>
            <a:r>
              <a:rPr lang="en-US" dirty="0" smtClean="0"/>
              <a:t>-  Established the judicial branch.</a:t>
            </a:r>
          </a:p>
          <a:p>
            <a:pPr marL="18288" indent="0">
              <a:buNone/>
            </a:pPr>
            <a:r>
              <a:rPr lang="en-US" i="1" dirty="0" smtClean="0"/>
              <a:t>Brown v. Board of Education of Topeka Kansas (1954)</a:t>
            </a:r>
            <a:r>
              <a:rPr lang="en-US" dirty="0" smtClean="0"/>
              <a:t>-  determined that separate but equal was unconstitutional.</a:t>
            </a:r>
          </a:p>
          <a:p>
            <a:pPr marL="18288" indent="0">
              <a:buNone/>
            </a:pPr>
            <a:r>
              <a:rPr lang="en-US" i="1" dirty="0" smtClean="0"/>
              <a:t>Tinker v. </a:t>
            </a:r>
            <a:r>
              <a:rPr lang="en-US" i="1" dirty="0" err="1" smtClean="0"/>
              <a:t>DeMoines</a:t>
            </a:r>
            <a:r>
              <a:rPr lang="en-US" i="1" dirty="0" smtClean="0"/>
              <a:t> (1969)</a:t>
            </a:r>
            <a:r>
              <a:rPr lang="en-US" dirty="0" smtClean="0"/>
              <a:t>-Student speech; free speech (armbands)</a:t>
            </a:r>
          </a:p>
          <a:p>
            <a:pPr marL="18288" indent="0">
              <a:buNone/>
            </a:pPr>
            <a:r>
              <a:rPr lang="en-US" i="1" dirty="0" smtClean="0"/>
              <a:t>Miranda v. Arizona (1966)</a:t>
            </a:r>
            <a:r>
              <a:rPr lang="en-US" dirty="0" smtClean="0"/>
              <a:t>-Self incrimination and the Fifth Amendment.  (Miranda Rights)</a:t>
            </a:r>
          </a:p>
          <a:p>
            <a:pPr marL="18288" indent="0">
              <a:buNone/>
            </a:pPr>
            <a:r>
              <a:rPr lang="en-US" i="1" dirty="0" smtClean="0"/>
              <a:t>Roe v. Wade (1973)</a:t>
            </a:r>
            <a:r>
              <a:rPr lang="en-US" dirty="0" smtClean="0"/>
              <a:t>-Unconstitutional to not allow an abortion in the first trimester.</a:t>
            </a:r>
            <a:endParaRPr lang="en-US" i="1" dirty="0" smtClean="0"/>
          </a:p>
          <a:p>
            <a:pPr marL="18288" indent="0">
              <a:buNone/>
            </a:pPr>
            <a:r>
              <a:rPr lang="en-US" i="1" dirty="0" smtClean="0"/>
              <a:t>Regents of the University of California v. Bakke (1978)</a:t>
            </a:r>
            <a:r>
              <a:rPr lang="en-US" dirty="0" smtClean="0"/>
              <a:t>-Having racial quotas in college admissions is unconstitutional; affirmative action</a:t>
            </a:r>
            <a:endParaRPr lang="en-US" i="1" dirty="0" smtClean="0"/>
          </a:p>
          <a:p>
            <a:pPr marL="18288" indent="0">
              <a:buNone/>
            </a:pPr>
            <a:endParaRPr lang="en-US" i="1" dirty="0" smtClean="0"/>
          </a:p>
          <a:p>
            <a:pPr marL="1828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342975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768905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Law that defines crimes against the public order and provides for punishment</a:t>
            </a:r>
          </a:p>
          <a:p>
            <a:r>
              <a:rPr lang="en-US" dirty="0" smtClean="0"/>
              <a:t>Most cases are settled in the state courts</a:t>
            </a:r>
          </a:p>
          <a:p>
            <a:r>
              <a:rPr lang="en-US" dirty="0" smtClean="0"/>
              <a:t>The government is always the prosecution and brings charges against the individual.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8222456" cy="4525963"/>
          </a:xfrm>
        </p:spPr>
        <p:txBody>
          <a:bodyPr/>
          <a:lstStyle/>
          <a:p>
            <a:r>
              <a:rPr lang="en-US" dirty="0" smtClean="0"/>
              <a:t>Examples of federal charges are kidnapping, tax fraud, selling narcotics, driving a stolen vehicle across state lines.</a:t>
            </a:r>
          </a:p>
          <a:p>
            <a:r>
              <a:rPr lang="en-US" dirty="0" smtClean="0"/>
              <a:t>If found guilty a person may pay a fine, go to prison or even receive the death penalty.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 decisions whether or not a law or action conflicts with the Constitution</a:t>
            </a:r>
          </a:p>
          <a:p>
            <a:r>
              <a:rPr lang="en-US" dirty="0" smtClean="0"/>
              <a:t>Most of these cases decide the limits of the government’s power and the rights of the individual.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637" y="228601"/>
            <a:ext cx="7543800" cy="914400"/>
          </a:xfrm>
        </p:spPr>
        <p:txBody>
          <a:bodyPr/>
          <a:lstStyle/>
          <a:p>
            <a:r>
              <a:rPr lang="en-US" dirty="0" smtClean="0"/>
              <a:t>The Beginnings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143000"/>
            <a:ext cx="7423420" cy="50226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Article III of the U.S Constitution creates the Supreme Court and the Judicial Branch of the government.</a:t>
            </a:r>
          </a:p>
          <a:p>
            <a:pPr lvl="1"/>
            <a:r>
              <a:rPr lang="en-US" dirty="0" smtClean="0"/>
              <a:t>Article III summary: 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Supreme Court decides court cases according to US Constitution. The courts under the Supreme Court decide criminal and civil court cases according to the correct federal, state, and local laws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Article I gives Congress the power to create legislative courts.</a:t>
            </a:r>
          </a:p>
          <a:p>
            <a:r>
              <a:rPr lang="en-US" dirty="0" smtClean="0"/>
              <a:t>The Judiciary Act of 1789 created Federal District Courts.</a:t>
            </a:r>
          </a:p>
          <a:p>
            <a:r>
              <a:rPr lang="en-US" dirty="0" smtClean="0"/>
              <a:t>1891:  Congress creates Federal Appeals Courts</a:t>
            </a:r>
          </a:p>
        </p:txBody>
      </p:sp>
    </p:spTree>
    <p:extLst>
      <p:ext uri="{BB962C8B-B14F-4D97-AF65-F5344CB8AC3E}">
        <p14:creationId xmlns="" xmlns:p14="http://schemas.microsoft.com/office/powerpoint/2010/main" val="1867857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0888" y="557131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Federal Court System in the United States</a:t>
            </a:r>
            <a:endParaRPr lang="en-US" dirty="0"/>
          </a:p>
        </p:txBody>
      </p:sp>
      <p:pic>
        <p:nvPicPr>
          <p:cNvPr id="4" name="Content Placeholder 3" descr="Screen shot 2011-05-08 at 8.40.53 P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6950749" cy="4572000"/>
          </a:xfrm>
        </p:spPr>
      </p:pic>
    </p:spTree>
    <p:extLst>
      <p:ext uri="{BB962C8B-B14F-4D97-AF65-F5344CB8AC3E}">
        <p14:creationId xmlns="" xmlns:p14="http://schemas.microsoft.com/office/powerpoint/2010/main" val="3623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0888" y="557131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Federal Court System in the United States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6096000" cy="4794358"/>
          </a:xfrm>
        </p:spPr>
        <p:txBody>
          <a:bodyPr>
            <a:normAutofit fontScale="92500"/>
          </a:bodyPr>
          <a:lstStyle/>
          <a:p>
            <a:pPr marL="1115568" lvl="3" indent="0">
              <a:buNone/>
            </a:pPr>
            <a:r>
              <a:rPr lang="en-US" dirty="0"/>
              <a:t>Located in the following cities (in order):</a:t>
            </a:r>
          </a:p>
          <a:p>
            <a:pPr marL="1115568" lvl="3" indent="0">
              <a:buNone/>
            </a:pPr>
            <a:r>
              <a:rPr lang="en-US" dirty="0"/>
              <a:t>		Boston</a:t>
            </a:r>
          </a:p>
          <a:p>
            <a:pPr marL="1115568" lvl="3" indent="0">
              <a:buNone/>
            </a:pPr>
            <a:r>
              <a:rPr lang="en-US" dirty="0"/>
              <a:t>		New York</a:t>
            </a:r>
          </a:p>
          <a:p>
            <a:pPr marL="1115568" lvl="3" indent="0">
              <a:buNone/>
            </a:pPr>
            <a:r>
              <a:rPr lang="en-US" dirty="0"/>
              <a:t>		Philadelphia</a:t>
            </a:r>
          </a:p>
          <a:p>
            <a:pPr marL="1115568" lvl="3" indent="0">
              <a:buNone/>
            </a:pPr>
            <a:r>
              <a:rPr lang="en-US" dirty="0"/>
              <a:t>		Richmond</a:t>
            </a:r>
          </a:p>
          <a:p>
            <a:pPr marL="1115568" lvl="3" indent="0">
              <a:buNone/>
            </a:pPr>
            <a:r>
              <a:rPr lang="en-US" dirty="0"/>
              <a:t>		New Orleans</a:t>
            </a:r>
          </a:p>
          <a:p>
            <a:pPr marL="1115568" lvl="3" indent="0">
              <a:buNone/>
            </a:pPr>
            <a:r>
              <a:rPr lang="en-US" dirty="0"/>
              <a:t>		Cincinnati</a:t>
            </a:r>
          </a:p>
          <a:p>
            <a:pPr marL="1115568" lvl="3" indent="0">
              <a:buNone/>
            </a:pPr>
            <a:r>
              <a:rPr lang="en-US" dirty="0"/>
              <a:t>		Chicago</a:t>
            </a:r>
          </a:p>
          <a:p>
            <a:pPr marL="1115568" lvl="3" indent="0">
              <a:buNone/>
            </a:pPr>
            <a:r>
              <a:rPr lang="en-US" dirty="0"/>
              <a:t>		St. Louis</a:t>
            </a:r>
          </a:p>
          <a:p>
            <a:pPr marL="1115568" lvl="3" indent="0">
              <a:buNone/>
            </a:pPr>
            <a:r>
              <a:rPr lang="en-US" dirty="0"/>
              <a:t>		San Francisco</a:t>
            </a:r>
          </a:p>
          <a:p>
            <a:pPr marL="1115568" lvl="3" indent="0">
              <a:buNone/>
            </a:pPr>
            <a:r>
              <a:rPr lang="en-US" dirty="0"/>
              <a:t>		Denver</a:t>
            </a:r>
          </a:p>
          <a:p>
            <a:pPr marL="1115568" lvl="3" indent="0">
              <a:buNone/>
            </a:pPr>
            <a:r>
              <a:rPr lang="en-US" dirty="0"/>
              <a:t>		</a:t>
            </a:r>
            <a:r>
              <a:rPr lang="en-US" dirty="0" smtClean="0"/>
              <a:t>Atlanta</a:t>
            </a:r>
          </a:p>
          <a:p>
            <a:pPr marL="1115568" lvl="3" indent="0">
              <a:buNone/>
            </a:pPr>
            <a:r>
              <a:rPr lang="en-US" dirty="0"/>
              <a:t>	</a:t>
            </a:r>
            <a:r>
              <a:rPr lang="en-US" dirty="0" smtClean="0"/>
              <a:t>	Washington, D.C.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996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1299</Words>
  <Application>Microsoft Office PowerPoint</Application>
  <PresentationFormat>On-screen Show (4:3)</PresentationFormat>
  <Paragraphs>166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Types of Law</vt:lpstr>
      <vt:lpstr>Civil Law</vt:lpstr>
      <vt:lpstr>Criminal Law</vt:lpstr>
      <vt:lpstr>Slide 4</vt:lpstr>
      <vt:lpstr>Constitutional Law</vt:lpstr>
      <vt:lpstr>The Judicial Branch</vt:lpstr>
      <vt:lpstr>The Beginnings</vt:lpstr>
      <vt:lpstr>The Federal Court System in the United States</vt:lpstr>
      <vt:lpstr>The Federal Court System in the United States</vt:lpstr>
      <vt:lpstr>Jurisdiction</vt:lpstr>
      <vt:lpstr>Jurisdiction</vt:lpstr>
      <vt:lpstr>Lower Federal Courts</vt:lpstr>
      <vt:lpstr>Lower Federal Courts</vt:lpstr>
      <vt:lpstr>Lower Federal Courts</vt:lpstr>
      <vt:lpstr>Juries</vt:lpstr>
      <vt:lpstr>The Supreme Court</vt:lpstr>
      <vt:lpstr>The Supreme Court</vt:lpstr>
      <vt:lpstr>The Supreme Court</vt:lpstr>
      <vt:lpstr>The Supreme Court</vt:lpstr>
      <vt:lpstr>The Supreme Court</vt:lpstr>
      <vt:lpstr>The Supreme Court Justices</vt:lpstr>
      <vt:lpstr>Major Supreme Court Cases</vt:lpstr>
    </vt:vector>
  </TitlesOfParts>
  <Company>St. Clair County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</dc:title>
  <dc:creator>Katie</dc:creator>
  <cp:lastModifiedBy>Katie</cp:lastModifiedBy>
  <cp:revision>17</cp:revision>
  <dcterms:created xsi:type="dcterms:W3CDTF">2012-02-11T00:12:20Z</dcterms:created>
  <dcterms:modified xsi:type="dcterms:W3CDTF">2012-05-06T23:48:09Z</dcterms:modified>
</cp:coreProperties>
</file>