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8433E7-2350-4018-ADE7-53ECDDB1F648}" type="datetimeFigureOut">
              <a:rPr lang="en-US" smtClean="0"/>
              <a:t>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E39BD-6E4F-4171-91C4-8FD7E2C4A95B}" type="slidenum">
              <a:rPr lang="en-US" smtClean="0"/>
              <a:t>‹#›</a:t>
            </a:fld>
            <a:endParaRPr lang="en-US"/>
          </a:p>
        </p:txBody>
      </p:sp>
    </p:spTree>
    <p:extLst>
      <p:ext uri="{BB962C8B-B14F-4D97-AF65-F5344CB8AC3E}">
        <p14:creationId xmlns:p14="http://schemas.microsoft.com/office/powerpoint/2010/main" val="3018881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http://www.youtube.com/watch?v=2PdiUoKa9Nw</a:t>
            </a:r>
            <a:endParaRPr lang="en-US" dirty="0"/>
          </a:p>
        </p:txBody>
      </p:sp>
      <p:sp>
        <p:nvSpPr>
          <p:cNvPr id="4" name="Slide Number Placeholder 3"/>
          <p:cNvSpPr>
            <a:spLocks noGrp="1"/>
          </p:cNvSpPr>
          <p:nvPr>
            <p:ph type="sldNum" sz="quarter" idx="10"/>
          </p:nvPr>
        </p:nvSpPr>
        <p:spPr/>
        <p:txBody>
          <a:bodyPr/>
          <a:lstStyle/>
          <a:p>
            <a:fld id="{FABE39BD-6E4F-4171-91C4-8FD7E2C4A95B}" type="slidenum">
              <a:rPr lang="en-US" smtClean="0"/>
              <a:t>6</a:t>
            </a:fld>
            <a:endParaRPr lang="en-US"/>
          </a:p>
        </p:txBody>
      </p:sp>
    </p:spTree>
    <p:extLst>
      <p:ext uri="{BB962C8B-B14F-4D97-AF65-F5344CB8AC3E}">
        <p14:creationId xmlns:p14="http://schemas.microsoft.com/office/powerpoint/2010/main" val="1939766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1DCA4CA-85A6-407F-A7F3-139E8DB09205}"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6E9BC-A640-4A7A-B9C6-DAD5CE497569}"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CA4CA-85A6-407F-A7F3-139E8DB09205}"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6E9BC-A640-4A7A-B9C6-DAD5CE4975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CA4CA-85A6-407F-A7F3-139E8DB09205}"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6E9BC-A640-4A7A-B9C6-DAD5CE4975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1DCA4CA-85A6-407F-A7F3-139E8DB09205}"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6E9BC-A640-4A7A-B9C6-DAD5CE497569}"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CA4CA-85A6-407F-A7F3-139E8DB09205}"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6E9BC-A640-4A7A-B9C6-DAD5CE4975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1DCA4CA-85A6-407F-A7F3-139E8DB09205}"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6E9BC-A640-4A7A-B9C6-DAD5CE4975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1DCA4CA-85A6-407F-A7F3-139E8DB09205}" type="datetimeFigureOut">
              <a:rPr lang="en-US" smtClean="0"/>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6E9BC-A640-4A7A-B9C6-DAD5CE4975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DCA4CA-85A6-407F-A7F3-139E8DB09205}" type="datetimeFigureOut">
              <a:rPr lang="en-US" smtClean="0"/>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6E9BC-A640-4A7A-B9C6-DAD5CE4975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CA4CA-85A6-407F-A7F3-139E8DB09205}" type="datetimeFigureOut">
              <a:rPr lang="en-US" smtClean="0"/>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6E9BC-A640-4A7A-B9C6-DAD5CE4975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CA4CA-85A6-407F-A7F3-139E8DB09205}"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6E9BC-A640-4A7A-B9C6-DAD5CE4975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CA4CA-85A6-407F-A7F3-139E8DB09205}"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6E9BC-A640-4A7A-B9C6-DAD5CE4975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1DCA4CA-85A6-407F-A7F3-139E8DB09205}" type="datetimeFigureOut">
              <a:rPr lang="en-US" smtClean="0"/>
              <a:t>12/2/2012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7D6E9BC-A640-4A7A-B9C6-DAD5CE49756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Gravity</a:t>
            </a:r>
            <a:endParaRPr lang="en-US" dirty="0"/>
          </a:p>
        </p:txBody>
      </p:sp>
    </p:spTree>
    <p:extLst>
      <p:ext uri="{BB962C8B-B14F-4D97-AF65-F5344CB8AC3E}">
        <p14:creationId xmlns:p14="http://schemas.microsoft.com/office/powerpoint/2010/main" val="131177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Gravity follows an inverse-square law</a:t>
            </a:r>
          </a:p>
          <a:p>
            <a:r>
              <a:rPr lang="en-US" sz="2800" dirty="0"/>
              <a:t>A</a:t>
            </a:r>
            <a:r>
              <a:rPr lang="en-US" sz="2800" dirty="0" smtClean="0"/>
              <a:t>s do the effects of all phenomena wherein the effect from a localized source spreads uniformly throughout the surrounding space.</a:t>
            </a:r>
          </a:p>
          <a:p>
            <a:pPr lvl="1"/>
            <a:r>
              <a:rPr lang="en-US" sz="2800" dirty="0" smtClean="0"/>
              <a:t>Such as electric, magnetic, light, sound, and radiation phenomena.</a:t>
            </a:r>
            <a:endParaRPr lang="en-US" sz="2800" dirty="0"/>
          </a:p>
        </p:txBody>
      </p:sp>
    </p:spTree>
    <p:extLst>
      <p:ext uri="{BB962C8B-B14F-4D97-AF65-F5344CB8AC3E}">
        <p14:creationId xmlns:p14="http://schemas.microsoft.com/office/powerpoint/2010/main" val="304821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Ocean Tides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39913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Newton showed that the ocean tides are caused by differences in the gravitational pull between the Moon and the Earth.</a:t>
            </a:r>
          </a:p>
          <a:p>
            <a:r>
              <a:rPr lang="en-US" sz="2800" dirty="0" smtClean="0"/>
              <a:t>Gravitational force between the Moon and the Earth is stronger on the side of the Earth that is farther from the Moon</a:t>
            </a:r>
          </a:p>
          <a:p>
            <a:r>
              <a:rPr lang="en-US" sz="2800" dirty="0" smtClean="0"/>
              <a:t>This is because the gravitational force is weaker with increased distance</a:t>
            </a:r>
            <a:endParaRPr lang="en-US" sz="2800" dirty="0"/>
          </a:p>
        </p:txBody>
      </p:sp>
    </p:spTree>
    <p:extLst>
      <p:ext uri="{BB962C8B-B14F-4D97-AF65-F5344CB8AC3E}">
        <p14:creationId xmlns:p14="http://schemas.microsoft.com/office/powerpoint/2010/main" val="209410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To understand the difference in gravitational pulls by the moon. Imagine that you have a large ball of </a:t>
            </a:r>
            <a:r>
              <a:rPr lang="en-US" sz="2800" dirty="0" err="1" smtClean="0"/>
              <a:t>jell-o</a:t>
            </a:r>
            <a:r>
              <a:rPr lang="en-US" sz="2800" dirty="0" smtClean="0"/>
              <a:t>. If you were to exert the same amount of force on the entire ball then it would remain spherical as you accelerated, but if you were to pull harder on one side than the other there would be a difference in acceleration and the ball would become elongated.</a:t>
            </a:r>
          </a:p>
          <a:p>
            <a:r>
              <a:rPr lang="en-US" sz="2800" dirty="0" smtClean="0"/>
              <a:t>This is what happens with the Earth and the Moon</a:t>
            </a:r>
            <a:endParaRPr lang="en-US" sz="2800" dirty="0"/>
          </a:p>
        </p:txBody>
      </p:sp>
    </p:spTree>
    <p:extLst>
      <p:ext uri="{BB962C8B-B14F-4D97-AF65-F5344CB8AC3E}">
        <p14:creationId xmlns:p14="http://schemas.microsoft.com/office/powerpoint/2010/main" val="2265133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Both the Earth and the Moon undergo centripetal acceleration. Since both the Moon and the Earth are elongated there is a bulge of nearly 1 m above the surface level of the ocean.</a:t>
            </a:r>
          </a:p>
          <a:p>
            <a:r>
              <a:rPr lang="en-US" sz="2800" dirty="0" smtClean="0"/>
              <a:t>The Earth spins once per day, so a fixed point on Earth passes beneath both of these bulges each day. </a:t>
            </a:r>
          </a:p>
          <a:p>
            <a:r>
              <a:rPr lang="en-US" sz="2800" dirty="0" smtClean="0"/>
              <a:t>This produces two sets of ocean tides per day</a:t>
            </a:r>
          </a:p>
          <a:p>
            <a:pPr lvl="1"/>
            <a:r>
              <a:rPr lang="en-US" sz="2800" dirty="0" smtClean="0"/>
              <a:t>High and Low tide</a:t>
            </a:r>
            <a:endParaRPr lang="en-US" sz="2800" dirty="0"/>
          </a:p>
        </p:txBody>
      </p:sp>
    </p:spTree>
    <p:extLst>
      <p:ext uri="{BB962C8B-B14F-4D97-AF65-F5344CB8AC3E}">
        <p14:creationId xmlns:p14="http://schemas.microsoft.com/office/powerpoint/2010/main" val="848010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We actually experience two high and two low tides each day. This is experienced every time the Earth makes a quarter turn.</a:t>
            </a:r>
          </a:p>
          <a:p>
            <a:r>
              <a:rPr lang="en-US" sz="2800" dirty="0" smtClean="0"/>
              <a:t>The two-high-tide cycle is actually at 24 hour and 50 minutes. </a:t>
            </a:r>
          </a:p>
          <a:p>
            <a:r>
              <a:rPr lang="en-US" sz="2800" dirty="0" smtClean="0"/>
              <a:t>This why tides do not occur at the same time everyday. </a:t>
            </a:r>
            <a:endParaRPr lang="en-US" sz="2800" dirty="0"/>
          </a:p>
        </p:txBody>
      </p:sp>
    </p:spTree>
    <p:extLst>
      <p:ext uri="{BB962C8B-B14F-4D97-AF65-F5344CB8AC3E}">
        <p14:creationId xmlns:p14="http://schemas.microsoft.com/office/powerpoint/2010/main" val="2118046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lnSpcReduction="10000"/>
          </a:bodyPr>
          <a:lstStyle/>
          <a:p>
            <a:r>
              <a:rPr lang="en-US" sz="2800" dirty="0" smtClean="0"/>
              <a:t>The Sun also contributes to ocean tides, although it is less than half as effective as the Moon in raising tides.</a:t>
            </a:r>
          </a:p>
          <a:p>
            <a:r>
              <a:rPr lang="en-US" sz="2800" dirty="0" smtClean="0"/>
              <a:t>The Sun doesn’t have a large affect on the ocean tides because of the great distance of the Sun, the difference in its gravitational pull on opposite sides of the Earth is very small.</a:t>
            </a:r>
          </a:p>
          <a:p>
            <a:pPr lvl="1"/>
            <a:r>
              <a:rPr lang="en-US" sz="2800" dirty="0" smtClean="0"/>
              <a:t>Look at figure 9.15</a:t>
            </a:r>
          </a:p>
          <a:p>
            <a:r>
              <a:rPr lang="en-US" sz="2800" dirty="0" smtClean="0"/>
              <a:t>The Sun does produce tides but they are only about half as much</a:t>
            </a:r>
            <a:endParaRPr lang="en-US" sz="2800" dirty="0"/>
          </a:p>
        </p:txBody>
      </p:sp>
    </p:spTree>
    <p:extLst>
      <p:ext uri="{BB962C8B-B14F-4D97-AF65-F5344CB8AC3E}">
        <p14:creationId xmlns:p14="http://schemas.microsoft.com/office/powerpoint/2010/main" val="4205076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When the Sun, Earth, and Moon are aligned, the tides due to the Sun and the Moon  (this is also when we experience lunar eclipse). Then we experience higher than average high tides and lower than average low tides. </a:t>
            </a:r>
          </a:p>
          <a:p>
            <a:r>
              <a:rPr lang="en-US" sz="2800" dirty="0" smtClean="0"/>
              <a:t>These are called spring tides</a:t>
            </a:r>
            <a:endParaRPr lang="en-US" sz="2800" dirty="0"/>
          </a:p>
        </p:txBody>
      </p:sp>
    </p:spTree>
    <p:extLst>
      <p:ext uri="{BB962C8B-B14F-4D97-AF65-F5344CB8AC3E}">
        <p14:creationId xmlns:p14="http://schemas.microsoft.com/office/powerpoint/2010/main" val="2579274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The Earth and the Moon have elliptical obits.</a:t>
            </a:r>
          </a:p>
          <a:p>
            <a:r>
              <a:rPr lang="en-US" sz="2800" dirty="0" smtClean="0"/>
              <a:t>Highest spring tides occur when the Moon and Sun are closest to the Earth</a:t>
            </a:r>
            <a:endParaRPr lang="en-US" sz="2800" dirty="0"/>
          </a:p>
        </p:txBody>
      </p:sp>
    </p:spTree>
    <p:extLst>
      <p:ext uri="{BB962C8B-B14F-4D97-AF65-F5344CB8AC3E}">
        <p14:creationId xmlns:p14="http://schemas.microsoft.com/office/powerpoint/2010/main" val="735492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When the Moon is halfway between a new Moon and a full Moon, the tides due to the Sun and the Moon partly cancel each other out.</a:t>
            </a:r>
          </a:p>
          <a:p>
            <a:r>
              <a:rPr lang="en-US" sz="2800" dirty="0" smtClean="0"/>
              <a:t>Then the high tides are lower than average and the low tides are not as low as average low tides.</a:t>
            </a:r>
          </a:p>
          <a:p>
            <a:r>
              <a:rPr lang="en-US" sz="2800" dirty="0" smtClean="0"/>
              <a:t>These are called Neap </a:t>
            </a:r>
            <a:r>
              <a:rPr lang="en-US" sz="2800" dirty="0" smtClean="0"/>
              <a:t>Tides</a:t>
            </a:r>
            <a:endParaRPr lang="en-US" sz="2800" dirty="0"/>
          </a:p>
        </p:txBody>
      </p:sp>
    </p:spTree>
    <p:extLst>
      <p:ext uri="{BB962C8B-B14F-4D97-AF65-F5344CB8AC3E}">
        <p14:creationId xmlns:p14="http://schemas.microsoft.com/office/powerpoint/2010/main" val="2845604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Universal law of gravity</a:t>
            </a:r>
            <a:endParaRPr lang="en-US" dirty="0"/>
          </a:p>
        </p:txBody>
      </p:sp>
      <p:sp>
        <p:nvSpPr>
          <p:cNvPr id="3" name="Content Placeholder 2"/>
          <p:cNvSpPr>
            <a:spLocks noGrp="1"/>
          </p:cNvSpPr>
          <p:nvPr>
            <p:ph sz="quarter" idx="13"/>
          </p:nvPr>
        </p:nvSpPr>
        <p:spPr/>
        <p:txBody>
          <a:bodyPr>
            <a:normAutofit/>
          </a:bodyPr>
          <a:lstStyle/>
          <a:p>
            <a:r>
              <a:rPr lang="en-US" sz="2800" dirty="0" smtClean="0"/>
              <a:t>Newton had the insight to see that force between the Earth and a falling apple is the same force that pulls the Moon in an orbital path around the Earth, a path similar to a planet’s path around the Sun. </a:t>
            </a:r>
            <a:endParaRPr lang="en-US" sz="2800" dirty="0"/>
          </a:p>
        </p:txBody>
      </p:sp>
    </p:spTree>
    <p:extLst>
      <p:ext uri="{BB962C8B-B14F-4D97-AF65-F5344CB8AC3E}">
        <p14:creationId xmlns:p14="http://schemas.microsoft.com/office/powerpoint/2010/main" val="3287123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a:bodyPr>
          <a:lstStyle/>
          <a:p>
            <a:r>
              <a:rPr lang="en-US" sz="2800" dirty="0" smtClean="0"/>
              <a:t>The tidal effects in the ionosphere produce electric currents that alter the magnetic field that surrounds the Earth. </a:t>
            </a:r>
          </a:p>
          <a:p>
            <a:r>
              <a:rPr lang="en-US" sz="2800" dirty="0" smtClean="0"/>
              <a:t>These are magnetic tides</a:t>
            </a:r>
            <a:endParaRPr lang="en-US" sz="2800" dirty="0"/>
          </a:p>
        </p:txBody>
      </p:sp>
    </p:spTree>
    <p:extLst>
      <p:ext uri="{BB962C8B-B14F-4D97-AF65-F5344CB8AC3E}">
        <p14:creationId xmlns:p14="http://schemas.microsoft.com/office/powerpoint/2010/main" val="1351371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Tides on the moon</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sz="2800" dirty="0" smtClean="0"/>
              <a:t>There are two tidal bulges on the Moon for the same reason there are two tidal bulges on Earth. </a:t>
            </a:r>
          </a:p>
          <a:p>
            <a:r>
              <a:rPr lang="en-US" sz="2800" dirty="0" smtClean="0"/>
              <a:t>Unlike Earth, the tidal bulges remain in a fixed location.</a:t>
            </a:r>
          </a:p>
          <a:p>
            <a:r>
              <a:rPr lang="en-US" sz="2800" dirty="0" smtClean="0"/>
              <a:t>The Moon takes 27.3 days to make a single revolution about its own axis.</a:t>
            </a:r>
          </a:p>
          <a:p>
            <a:r>
              <a:rPr lang="en-US" sz="2800" dirty="0" smtClean="0"/>
              <a:t>The Moon always shows the Earth the same face because whenever the Moon’s long axis is not lined up toward Earth, Earth exerts a small torque on the Moon.</a:t>
            </a:r>
          </a:p>
          <a:p>
            <a:r>
              <a:rPr lang="en-US" sz="2800" dirty="0" smtClean="0"/>
              <a:t>This tends to twist the Moon toward aligning with Earth’s gravitational </a:t>
            </a:r>
            <a:r>
              <a:rPr lang="en-US" sz="2800" dirty="0"/>
              <a:t>f</a:t>
            </a:r>
            <a:r>
              <a:rPr lang="en-US" sz="2800" dirty="0" smtClean="0"/>
              <a:t>ield. </a:t>
            </a:r>
            <a:endParaRPr lang="en-US" sz="2800" dirty="0"/>
          </a:p>
        </p:txBody>
      </p:sp>
    </p:spTree>
    <p:extLst>
      <p:ext uri="{BB962C8B-B14F-4D97-AF65-F5344CB8AC3E}">
        <p14:creationId xmlns:p14="http://schemas.microsoft.com/office/powerpoint/2010/main" val="1744349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Gravitational fields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65644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A gravitational field is an example of a force field, for any body with mass experiences a force in the field space. </a:t>
            </a:r>
          </a:p>
          <a:p>
            <a:pPr lvl="1"/>
            <a:r>
              <a:rPr lang="en-US" sz="2800" dirty="0" smtClean="0"/>
              <a:t>Another example of this would be a magnetic field</a:t>
            </a:r>
          </a:p>
          <a:p>
            <a:r>
              <a:rPr lang="en-US" sz="2800" dirty="0" smtClean="0"/>
              <a:t>Look at figure 9.21 on p.172</a:t>
            </a:r>
          </a:p>
          <a:p>
            <a:endParaRPr lang="en-US" sz="2800" dirty="0"/>
          </a:p>
        </p:txBody>
      </p:sp>
    </p:spTree>
    <p:extLst>
      <p:ext uri="{BB962C8B-B14F-4D97-AF65-F5344CB8AC3E}">
        <p14:creationId xmlns:p14="http://schemas.microsoft.com/office/powerpoint/2010/main" val="2396721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Einstein’s theory of gravitation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14848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Einstein’s perceived a gravitational field as a geometrical warping of four-dimensional space and time. </a:t>
            </a:r>
          </a:p>
          <a:p>
            <a:r>
              <a:rPr lang="en-US" sz="2800" dirty="0" smtClean="0"/>
              <a:t>He realized that bodies put dents in space and time somewhat like a massive ball placed in the middle of a large waterbed dents the two-dimensional surface.</a:t>
            </a:r>
          </a:p>
          <a:p>
            <a:r>
              <a:rPr lang="en-US" sz="2800" dirty="0" smtClean="0"/>
              <a:t>The more massive the ball</a:t>
            </a:r>
            <a:r>
              <a:rPr lang="en-US" sz="2800" smtClean="0"/>
              <a:t>, the greater the dent or warp.</a:t>
            </a:r>
            <a:endParaRPr lang="en-US" sz="2800" dirty="0"/>
          </a:p>
        </p:txBody>
      </p:sp>
    </p:spTree>
    <p:extLst>
      <p:ext uri="{BB962C8B-B14F-4D97-AF65-F5344CB8AC3E}">
        <p14:creationId xmlns:p14="http://schemas.microsoft.com/office/powerpoint/2010/main" val="127998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Universal Gravitation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a:xfrm>
                <a:off x="609600" y="1600200"/>
                <a:ext cx="7924800" cy="4724400"/>
              </a:xfrm>
            </p:spPr>
            <p:txBody>
              <a:bodyPr>
                <a:normAutofit/>
              </a:bodyPr>
              <a:lstStyle/>
              <a:p>
                <a:r>
                  <a:rPr lang="en-US" sz="3200" dirty="0" smtClean="0"/>
                  <a:t>Every body in the universe attracts every other body with a force that, for two bodies, is directly proportional to the product of their masses and inversely proportional to the square of the distance separating them.</a:t>
                </a:r>
              </a:p>
              <a:p>
                <a:endParaRPr lang="en-US" sz="3200" dirty="0" smtClean="0"/>
              </a:p>
              <a:p>
                <a:pPr marL="0" indent="0">
                  <a:buNone/>
                </a:pPr>
                <a14:m>
                  <m:oMathPara xmlns:m="http://schemas.openxmlformats.org/officeDocument/2006/math">
                    <m:oMathParaPr>
                      <m:jc m:val="centerGroup"/>
                    </m:oMathParaPr>
                    <m:oMath xmlns:m="http://schemas.openxmlformats.org/officeDocument/2006/math">
                      <m:r>
                        <a:rPr lang="en-US" sz="3600" b="0" i="1" smtClean="0">
                          <a:latin typeface="Cambria Math"/>
                        </a:rPr>
                        <m:t>𝐹</m:t>
                      </m:r>
                      <m:r>
                        <a:rPr lang="en-US" sz="3600" b="0" i="1" smtClean="0">
                          <a:latin typeface="Cambria Math"/>
                        </a:rPr>
                        <m:t>= </m:t>
                      </m:r>
                      <m:r>
                        <a:rPr lang="en-US" sz="3600" b="0" i="1" smtClean="0">
                          <a:latin typeface="Cambria Math"/>
                        </a:rPr>
                        <m:t>𝐺</m:t>
                      </m:r>
                      <m:r>
                        <a:rPr lang="en-US" sz="3600" b="0" i="1" smtClean="0">
                          <a:latin typeface="Cambria Math"/>
                        </a:rPr>
                        <m:t> </m:t>
                      </m:r>
                      <m:f>
                        <m:fPr>
                          <m:ctrlPr>
                            <a:rPr lang="en-US" sz="3600" b="0" i="1" smtClean="0">
                              <a:latin typeface="Cambria Math"/>
                            </a:rPr>
                          </m:ctrlPr>
                        </m:fPr>
                        <m:num>
                          <m:sSub>
                            <m:sSubPr>
                              <m:ctrlPr>
                                <a:rPr lang="en-US" sz="3600" b="0" i="1" smtClean="0">
                                  <a:latin typeface="Cambria Math"/>
                                </a:rPr>
                              </m:ctrlPr>
                            </m:sSubPr>
                            <m:e>
                              <m:r>
                                <a:rPr lang="en-US" sz="3600" b="0" i="1" smtClean="0">
                                  <a:latin typeface="Cambria Math"/>
                                </a:rPr>
                                <m:t>𝑚</m:t>
                              </m:r>
                            </m:e>
                            <m:sub>
                              <m:r>
                                <a:rPr lang="en-US" sz="3600" b="0" i="1" smtClean="0">
                                  <a:latin typeface="Cambria Math"/>
                                </a:rPr>
                                <m:t>1</m:t>
                              </m:r>
                            </m:sub>
                          </m:sSub>
                          <m:sSub>
                            <m:sSubPr>
                              <m:ctrlPr>
                                <a:rPr lang="en-US" sz="3600" b="0" i="1" smtClean="0">
                                  <a:latin typeface="Cambria Math"/>
                                </a:rPr>
                              </m:ctrlPr>
                            </m:sSubPr>
                            <m:e>
                              <m:r>
                                <a:rPr lang="en-US" sz="3600" b="0" i="1" smtClean="0">
                                  <a:latin typeface="Cambria Math"/>
                                </a:rPr>
                                <m:t>𝑚</m:t>
                              </m:r>
                            </m:e>
                            <m:sub>
                              <m:r>
                                <a:rPr lang="en-US" sz="3600" b="0" i="1" smtClean="0">
                                  <a:latin typeface="Cambria Math"/>
                                </a:rPr>
                                <m:t>2</m:t>
                              </m:r>
                            </m:sub>
                          </m:sSub>
                        </m:num>
                        <m:den>
                          <m:sSup>
                            <m:sSupPr>
                              <m:ctrlPr>
                                <a:rPr lang="en-US" sz="3600" b="0" i="1" smtClean="0">
                                  <a:latin typeface="Cambria Math"/>
                                </a:rPr>
                              </m:ctrlPr>
                            </m:sSupPr>
                            <m:e>
                              <m:r>
                                <a:rPr lang="en-US" sz="3600" b="0" i="1" smtClean="0">
                                  <a:latin typeface="Cambria Math"/>
                                </a:rPr>
                                <m:t>𝑑</m:t>
                              </m:r>
                            </m:e>
                            <m:sup>
                              <m:r>
                                <a:rPr lang="en-US" sz="3600" b="0" i="1" smtClean="0">
                                  <a:latin typeface="Cambria Math"/>
                                </a:rPr>
                                <m:t>2</m:t>
                              </m:r>
                            </m:sup>
                          </m:sSup>
                        </m:den>
                      </m:f>
                    </m:oMath>
                  </m:oMathPara>
                </a14:m>
                <a:endParaRPr lang="en-US" sz="360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xfrm>
                <a:off x="609600" y="1600200"/>
                <a:ext cx="7924800" cy="4724400"/>
              </a:xfrm>
              <a:blipFill rotWithShape="1">
                <a:blip r:embed="rId2"/>
                <a:stretch>
                  <a:fillRect l="-1692" t="-1677" r="-615"/>
                </a:stretch>
              </a:blipFill>
            </p:spPr>
            <p:txBody>
              <a:bodyPr/>
              <a:lstStyle/>
              <a:p>
                <a:r>
                  <a:rPr lang="en-US">
                    <a:noFill/>
                  </a:rPr>
                  <a:t> </a:t>
                </a:r>
              </a:p>
            </p:txBody>
          </p:sp>
        </mc:Fallback>
      </mc:AlternateContent>
    </p:spTree>
    <p:extLst>
      <p:ext uri="{BB962C8B-B14F-4D97-AF65-F5344CB8AC3E}">
        <p14:creationId xmlns:p14="http://schemas.microsoft.com/office/powerpoint/2010/main" val="292248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The greater the masses of </a:t>
            </a:r>
            <a:r>
              <a:rPr lang="en-US" sz="2800" i="1" dirty="0" smtClean="0"/>
              <a:t>m1</a:t>
            </a:r>
            <a:r>
              <a:rPr lang="en-US" sz="2800" dirty="0" smtClean="0"/>
              <a:t> and </a:t>
            </a:r>
            <a:r>
              <a:rPr lang="en-US" sz="2800" i="1" dirty="0" smtClean="0"/>
              <a:t>m2</a:t>
            </a:r>
            <a:r>
              <a:rPr lang="en-US" sz="2800" dirty="0" smtClean="0"/>
              <a:t>, the greater the force of attraction between them</a:t>
            </a:r>
          </a:p>
          <a:p>
            <a:r>
              <a:rPr lang="en-US" sz="2800" dirty="0" smtClean="0"/>
              <a:t>The greater the distance of separation </a:t>
            </a:r>
            <a:r>
              <a:rPr lang="en-US" sz="2800" i="1" dirty="0" smtClean="0"/>
              <a:t>d</a:t>
            </a:r>
            <a:r>
              <a:rPr lang="en-US" sz="2800" dirty="0" smtClean="0"/>
              <a:t>, the weaker the force of attraction</a:t>
            </a:r>
            <a:endParaRPr lang="en-US" sz="2800" dirty="0"/>
          </a:p>
        </p:txBody>
      </p:sp>
    </p:spTree>
    <p:extLst>
      <p:ext uri="{BB962C8B-B14F-4D97-AF65-F5344CB8AC3E}">
        <p14:creationId xmlns:p14="http://schemas.microsoft.com/office/powerpoint/2010/main" val="3324176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Gravitational Constant, 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p:txBody>
              <a:bodyPr>
                <a:normAutofit/>
              </a:bodyPr>
              <a:lstStyle/>
              <a:p>
                <a:r>
                  <a:rPr lang="en-US" sz="3200" dirty="0" smtClean="0"/>
                  <a:t>The magnitude of G is identical to the magnitude of the force between a pair of 1-kg masses that are 1 meter apart: 0.0000000000667 newton.</a:t>
                </a:r>
              </a:p>
              <a:p>
                <a:pPr marL="0" indent="0">
                  <a:buNone/>
                </a:pPr>
                <a14:m>
                  <m:oMathPara xmlns:m="http://schemas.openxmlformats.org/officeDocument/2006/math">
                    <m:oMathParaPr>
                      <m:jc m:val="centerGroup"/>
                    </m:oMathParaPr>
                    <m:oMath xmlns:m="http://schemas.openxmlformats.org/officeDocument/2006/math">
                      <m:r>
                        <a:rPr lang="en-US" sz="4000" b="0" i="1" smtClean="0">
                          <a:latin typeface="Cambria Math"/>
                        </a:rPr>
                        <m:t>𝐺</m:t>
                      </m:r>
                      <m:r>
                        <a:rPr lang="en-US" sz="4000" b="0" i="1" smtClean="0">
                          <a:latin typeface="Cambria Math"/>
                        </a:rPr>
                        <m:t>=6.67 </m:t>
                      </m:r>
                      <m:r>
                        <a:rPr lang="en-US" sz="4000" b="0" i="1" smtClean="0">
                          <a:latin typeface="Cambria Math"/>
                        </a:rPr>
                        <m:t>𝑥</m:t>
                      </m:r>
                      <m:r>
                        <a:rPr lang="en-US" sz="4000" b="0" i="1" smtClean="0">
                          <a:latin typeface="Cambria Math"/>
                        </a:rPr>
                        <m:t> </m:t>
                      </m:r>
                      <m:sSup>
                        <m:sSupPr>
                          <m:ctrlPr>
                            <a:rPr lang="en-US" sz="4000" b="0" i="1" smtClean="0">
                              <a:latin typeface="Cambria Math"/>
                            </a:rPr>
                          </m:ctrlPr>
                        </m:sSupPr>
                        <m:e>
                          <m:r>
                            <a:rPr lang="en-US" sz="4000" b="0" i="1" smtClean="0">
                              <a:latin typeface="Cambria Math"/>
                            </a:rPr>
                            <m:t>10</m:t>
                          </m:r>
                        </m:e>
                        <m:sup>
                          <m:r>
                            <a:rPr lang="en-US" sz="4000" b="0" i="1" smtClean="0">
                              <a:latin typeface="Cambria Math"/>
                            </a:rPr>
                            <m:t>−11</m:t>
                          </m:r>
                        </m:sup>
                      </m:sSup>
                      <m:r>
                        <a:rPr lang="en-US" sz="4000" b="0" i="1" smtClean="0">
                          <a:latin typeface="Cambria Math"/>
                        </a:rPr>
                        <m:t> </m:t>
                      </m:r>
                      <m:r>
                        <a:rPr lang="en-US" sz="4000" b="0" i="1" smtClean="0">
                          <a:latin typeface="Cambria Math"/>
                        </a:rPr>
                        <m:t>𝑁</m:t>
                      </m:r>
                      <m:r>
                        <a:rPr lang="en-US" sz="4000" b="0" i="1" smtClean="0">
                          <a:latin typeface="Cambria Math"/>
                          <a:ea typeface="Cambria Math"/>
                        </a:rPr>
                        <m:t>∙</m:t>
                      </m:r>
                      <m:sSup>
                        <m:sSupPr>
                          <m:ctrlPr>
                            <a:rPr lang="en-US" sz="4000" b="0" i="1" smtClean="0">
                              <a:latin typeface="Cambria Math"/>
                              <a:ea typeface="Cambria Math"/>
                            </a:rPr>
                          </m:ctrlPr>
                        </m:sSupPr>
                        <m:e>
                          <m:r>
                            <a:rPr lang="en-US" sz="4000" b="0" i="1" smtClean="0">
                              <a:latin typeface="Cambria Math"/>
                              <a:ea typeface="Cambria Math"/>
                            </a:rPr>
                            <m:t>𝑚</m:t>
                          </m:r>
                        </m:e>
                        <m:sup>
                          <m:r>
                            <a:rPr lang="en-US" sz="4000" b="0" i="1" smtClean="0">
                              <a:latin typeface="Cambria Math"/>
                              <a:ea typeface="Cambria Math"/>
                            </a:rPr>
                            <m:t>2</m:t>
                          </m:r>
                        </m:sup>
                      </m:sSup>
                      <m:r>
                        <a:rPr lang="en-US" sz="4000" b="0" i="1" smtClean="0">
                          <a:latin typeface="Cambria Math"/>
                          <a:ea typeface="Cambria Math"/>
                        </a:rPr>
                        <m:t>/</m:t>
                      </m:r>
                      <m:sSup>
                        <m:sSupPr>
                          <m:ctrlPr>
                            <a:rPr lang="en-US" sz="4000" b="0" i="1" smtClean="0">
                              <a:latin typeface="Cambria Math"/>
                              <a:ea typeface="Cambria Math"/>
                            </a:rPr>
                          </m:ctrlPr>
                        </m:sSupPr>
                        <m:e>
                          <m:r>
                            <a:rPr lang="en-US" sz="4000" b="0" i="1" smtClean="0">
                              <a:latin typeface="Cambria Math"/>
                              <a:ea typeface="Cambria Math"/>
                            </a:rPr>
                            <m:t>𝑘𝑔</m:t>
                          </m:r>
                        </m:e>
                        <m:sup>
                          <m:r>
                            <a:rPr lang="en-US" sz="4000" b="0" i="1" smtClean="0">
                              <a:latin typeface="Cambria Math"/>
                              <a:ea typeface="Cambria Math"/>
                            </a:rPr>
                            <m:t>2</m:t>
                          </m:r>
                        </m:sup>
                      </m:sSup>
                    </m:oMath>
                  </m:oMathPara>
                </a14:m>
                <a:endParaRPr lang="en-US" sz="3200" dirty="0" smtClean="0"/>
              </a:p>
              <a:p>
                <a:r>
                  <a:rPr lang="en-US" sz="3200" dirty="0" smtClean="0"/>
                  <a:t>This small magnitude indicates an extremely weak force.</a:t>
                </a:r>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blipFill rotWithShape="1">
                <a:blip r:embed="rId2"/>
                <a:stretch>
                  <a:fillRect l="-1692" t="-1926" r="-2615"/>
                </a:stretch>
              </a:blipFill>
            </p:spPr>
            <p:txBody>
              <a:bodyPr/>
              <a:lstStyle/>
              <a:p>
                <a:r>
                  <a:rPr lang="en-US">
                    <a:noFill/>
                  </a:rPr>
                  <a:t> </a:t>
                </a:r>
              </a:p>
            </p:txBody>
          </p:sp>
        </mc:Fallback>
      </mc:AlternateContent>
    </p:spTree>
    <p:extLst>
      <p:ext uri="{BB962C8B-B14F-4D97-AF65-F5344CB8AC3E}">
        <p14:creationId xmlns:p14="http://schemas.microsoft.com/office/powerpoint/2010/main" val="35268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800" dirty="0" smtClean="0"/>
              <a:t>Henry Cavendish experiment </a:t>
            </a:r>
            <a:r>
              <a:rPr lang="en-US" sz="2800" dirty="0" smtClean="0">
                <a:sym typeface="Wingdings" pitchFamily="2" charset="2"/>
              </a:rPr>
              <a:t> YouTube Video</a:t>
            </a:r>
            <a:endParaRPr lang="en-US" sz="2800" dirty="0"/>
          </a:p>
        </p:txBody>
      </p:sp>
    </p:spTree>
    <p:extLst>
      <p:ext uri="{BB962C8B-B14F-4D97-AF65-F5344CB8AC3E}">
        <p14:creationId xmlns:p14="http://schemas.microsoft.com/office/powerpoint/2010/main" val="1726873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Gravity &amp; Distance: The Inverse-Square Law</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08914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Can of paint</a:t>
            </a:r>
            <a:endParaRPr lang="en-US" dirty="0"/>
          </a:p>
        </p:txBody>
      </p:sp>
      <p:sp>
        <p:nvSpPr>
          <p:cNvPr id="3" name="Content Placeholder 2"/>
          <p:cNvSpPr>
            <a:spLocks noGrp="1"/>
          </p:cNvSpPr>
          <p:nvPr>
            <p:ph sz="quarter" idx="13"/>
          </p:nvPr>
        </p:nvSpPr>
        <p:spPr/>
        <p:txBody>
          <a:bodyPr>
            <a:normAutofit/>
          </a:bodyPr>
          <a:lstStyle/>
          <a:p>
            <a:r>
              <a:rPr lang="en-US" sz="2800" dirty="0" smtClean="0"/>
              <a:t>What would happen if you strayed a can of paint from 5 m away? What about 10m? 15m?</a:t>
            </a:r>
          </a:p>
          <a:p>
            <a:r>
              <a:rPr lang="en-US" sz="2800" dirty="0" smtClean="0"/>
              <a:t>What changes would you see in the spray of the can?</a:t>
            </a:r>
            <a:endParaRPr lang="en-US" sz="2800" dirty="0"/>
          </a:p>
        </p:txBody>
      </p:sp>
    </p:spTree>
    <p:extLst>
      <p:ext uri="{BB962C8B-B14F-4D97-AF65-F5344CB8AC3E}">
        <p14:creationId xmlns:p14="http://schemas.microsoft.com/office/powerpoint/2010/main" val="2206883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Inverse-Square Law</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p:txBody>
              <a:bodyPr>
                <a:normAutofit/>
              </a:bodyPr>
              <a:lstStyle/>
              <a:p>
                <a:r>
                  <a:rPr lang="en-US" sz="2800" dirty="0" smtClean="0"/>
                  <a:t>A law relating the intensity of an effect to the inverse square of the distance from the cause:</a:t>
                </a:r>
              </a:p>
              <a:p>
                <a:endParaRPr lang="en-US" sz="2800" dirty="0" smtClean="0"/>
              </a:p>
              <a:p>
                <a:pPr marL="0" indent="0">
                  <a:buNone/>
                </a:pPr>
                <a14:m>
                  <m:oMathPara xmlns:m="http://schemas.openxmlformats.org/officeDocument/2006/math">
                    <m:oMathParaPr>
                      <m:jc m:val="centerGroup"/>
                    </m:oMathParaPr>
                    <m:oMath xmlns:m="http://schemas.openxmlformats.org/officeDocument/2006/math">
                      <m:r>
                        <a:rPr lang="en-US" sz="2800" b="0" i="1" smtClean="0">
                          <a:latin typeface="Cambria Math"/>
                        </a:rPr>
                        <m:t>𝐼𝑛𝑡𝑒𝑛𝑠𝑖𝑡𝑦</m:t>
                      </m:r>
                      <m:r>
                        <a:rPr lang="en-US" sz="2800" b="0" i="1" smtClean="0">
                          <a:latin typeface="Cambria Math"/>
                        </a:rPr>
                        <m:t> ~ </m:t>
                      </m:r>
                      <m:f>
                        <m:fPr>
                          <m:ctrlPr>
                            <a:rPr lang="en-US" sz="2800" b="0" i="1" smtClean="0">
                              <a:latin typeface="Cambria Math"/>
                              <a:ea typeface="Cambria Math"/>
                            </a:rPr>
                          </m:ctrlPr>
                        </m:fPr>
                        <m:num>
                          <m:r>
                            <a:rPr lang="en-US" sz="2800" b="0" i="1" smtClean="0">
                              <a:latin typeface="Cambria Math"/>
                              <a:ea typeface="Cambria Math"/>
                            </a:rPr>
                            <m:t>1</m:t>
                          </m:r>
                        </m:num>
                        <m:den>
                          <m:sSup>
                            <m:sSupPr>
                              <m:ctrlPr>
                                <a:rPr lang="en-US" sz="2800" b="0" i="1" smtClean="0">
                                  <a:latin typeface="Cambria Math"/>
                                  <a:ea typeface="Cambria Math"/>
                                </a:rPr>
                              </m:ctrlPr>
                            </m:sSupPr>
                            <m:e>
                              <m:r>
                                <a:rPr lang="en-US" sz="2800" b="0" i="1" smtClean="0">
                                  <a:latin typeface="Cambria Math"/>
                                  <a:ea typeface="Cambria Math"/>
                                </a:rPr>
                                <m:t>𝑑𝑖𝑠𝑡𝑎𝑛𝑐𝑒</m:t>
                              </m:r>
                            </m:e>
                            <m:sup>
                              <m:r>
                                <a:rPr lang="en-US" sz="2800" b="0" i="1" smtClean="0">
                                  <a:latin typeface="Cambria Math"/>
                                  <a:ea typeface="Cambria Math"/>
                                </a:rPr>
                                <m:t>2</m:t>
                              </m:r>
                            </m:sup>
                          </m:sSup>
                        </m:den>
                      </m:f>
                    </m:oMath>
                  </m:oMathPara>
                </a14:m>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blipFill rotWithShape="1">
                <a:blip r:embed="rId2"/>
                <a:stretch>
                  <a:fillRect l="-1308" t="-1481"/>
                </a:stretch>
              </a:blipFill>
            </p:spPr>
            <p:txBody>
              <a:bodyPr/>
              <a:lstStyle/>
              <a:p>
                <a:r>
                  <a:rPr lang="en-US">
                    <a:noFill/>
                  </a:rPr>
                  <a:t> </a:t>
                </a:r>
              </a:p>
            </p:txBody>
          </p:sp>
        </mc:Fallback>
      </mc:AlternateContent>
    </p:spTree>
    <p:extLst>
      <p:ext uri="{BB962C8B-B14F-4D97-AF65-F5344CB8AC3E}">
        <p14:creationId xmlns:p14="http://schemas.microsoft.com/office/powerpoint/2010/main" val="951012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541</TotalTime>
  <Words>1002</Words>
  <Application>Microsoft Office PowerPoint</Application>
  <PresentationFormat>On-screen Show (4:3)</PresentationFormat>
  <Paragraphs>67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Horizon</vt:lpstr>
      <vt:lpstr>Gravity</vt:lpstr>
      <vt:lpstr>The Universal law of gravity</vt:lpstr>
      <vt:lpstr>Law of  Universal Gravitation</vt:lpstr>
      <vt:lpstr>PowerPoint Presentation</vt:lpstr>
      <vt:lpstr>Universal Gravitational Constant, G</vt:lpstr>
      <vt:lpstr>PowerPoint Presentation</vt:lpstr>
      <vt:lpstr>Gravity &amp; Distance: The Inverse-Square Law</vt:lpstr>
      <vt:lpstr>A Can of paint</vt:lpstr>
      <vt:lpstr>Inverse-Square Law</vt:lpstr>
      <vt:lpstr>PowerPoint Presentation</vt:lpstr>
      <vt:lpstr>Ocean Tides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Tides on the moon</vt:lpstr>
      <vt:lpstr>Gravitational fields</vt:lpstr>
      <vt:lpstr>PowerPoint Presentation</vt:lpstr>
      <vt:lpstr>Einstein’s theory of gravitation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dc:creator>
  <cp:lastModifiedBy>Katie</cp:lastModifiedBy>
  <cp:revision>28</cp:revision>
  <dcterms:created xsi:type="dcterms:W3CDTF">2012-11-28T00:47:48Z</dcterms:created>
  <dcterms:modified xsi:type="dcterms:W3CDTF">2012-12-02T21:18:28Z</dcterms:modified>
</cp:coreProperties>
</file>