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74" r:id="rId3"/>
    <p:sldId id="275" r:id="rId4"/>
    <p:sldId id="258" r:id="rId5"/>
    <p:sldId id="259" r:id="rId6"/>
    <p:sldId id="257" r:id="rId7"/>
    <p:sldId id="260" r:id="rId8"/>
    <p:sldId id="261" r:id="rId9"/>
    <p:sldId id="276" r:id="rId10"/>
    <p:sldId id="262" r:id="rId11"/>
    <p:sldId id="263" r:id="rId12"/>
    <p:sldId id="264" r:id="rId13"/>
    <p:sldId id="265" r:id="rId14"/>
    <p:sldId id="277" r:id="rId15"/>
    <p:sldId id="273" r:id="rId16"/>
    <p:sldId id="279" r:id="rId17"/>
    <p:sldId id="267" r:id="rId18"/>
    <p:sldId id="268" r:id="rId19"/>
    <p:sldId id="280" r:id="rId20"/>
    <p:sldId id="281" r:id="rId21"/>
    <p:sldId id="282" r:id="rId22"/>
    <p:sldId id="269" r:id="rId23"/>
    <p:sldId id="283" r:id="rId24"/>
    <p:sldId id="270" r:id="rId25"/>
    <p:sldId id="271" r:id="rId26"/>
    <p:sldId id="272" r:id="rId27"/>
    <p:sldId id="278" r:id="rId28"/>
    <p:sldId id="285" r:id="rId29"/>
    <p:sldId id="266" r:id="rId30"/>
    <p:sldId id="286" r:id="rId31"/>
    <p:sldId id="284"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0" d="100"/>
          <a:sy n="70" d="100"/>
        </p:scale>
        <p:origin x="-840"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278EB-7241-4F51-95FE-B7C00609C934}" type="datetimeFigureOut">
              <a:rPr lang="en-US" smtClean="0"/>
              <a:pPr/>
              <a:t>9/17/2012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72EF7-18CD-4372-A385-24E20E6C18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youtube.com/watch?v=nSj_MVUsBzg"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forces are acting on your book/notebook</a:t>
            </a:r>
            <a:r>
              <a:rPr lang="en-US" baseline="0" dirty="0" smtClean="0"/>
              <a:t> resting on your desk? Where is the upward force coming from? (it’s called support force)</a:t>
            </a:r>
            <a:endParaRPr lang="en-US" dirty="0"/>
          </a:p>
        </p:txBody>
      </p:sp>
      <p:sp>
        <p:nvSpPr>
          <p:cNvPr id="4" name="Slide Number Placeholder 3"/>
          <p:cNvSpPr>
            <a:spLocks noGrp="1"/>
          </p:cNvSpPr>
          <p:nvPr>
            <p:ph type="sldNum" sz="quarter" idx="10"/>
          </p:nvPr>
        </p:nvSpPr>
        <p:spPr/>
        <p:txBody>
          <a:bodyPr/>
          <a:lstStyle/>
          <a:p>
            <a:fld id="{69A72EF7-18CD-4372-A385-24E20E6C18D4}"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restatement of Galileo’s idea that a force is not needed to keep an object moving.</a:t>
            </a:r>
            <a:endParaRPr lang="en-US" dirty="0"/>
          </a:p>
        </p:txBody>
      </p:sp>
      <p:sp>
        <p:nvSpPr>
          <p:cNvPr id="4" name="Slide Number Placeholder 3"/>
          <p:cNvSpPr>
            <a:spLocks noGrp="1"/>
          </p:cNvSpPr>
          <p:nvPr>
            <p:ph type="sldNum" sz="quarter" idx="10"/>
          </p:nvPr>
        </p:nvSpPr>
        <p:spPr/>
        <p:txBody>
          <a:bodyPr/>
          <a:lstStyle/>
          <a:p>
            <a:fld id="{69A72EF7-18CD-4372-A385-24E20E6C18D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hlinkClick r:id="rId3"/>
              </a:rPr>
              <a:t>http://www.youtube.com/watch?v=nSj_MVUsBzg</a:t>
            </a: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Friction… </a:t>
            </a:r>
          </a:p>
          <a:p>
            <a:endParaRPr lang="en-US" dirty="0"/>
          </a:p>
        </p:txBody>
      </p:sp>
      <p:sp>
        <p:nvSpPr>
          <p:cNvPr id="4" name="Slide Number Placeholder 3"/>
          <p:cNvSpPr>
            <a:spLocks noGrp="1"/>
          </p:cNvSpPr>
          <p:nvPr>
            <p:ph type="sldNum" sz="quarter" idx="10"/>
          </p:nvPr>
        </p:nvSpPr>
        <p:spPr/>
        <p:txBody>
          <a:bodyPr/>
          <a:lstStyle/>
          <a:p>
            <a:fld id="{69A72EF7-18CD-4372-A385-24E20E6C18D4}"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fld id="{B1ED13C6-AECA-4D89-B56F-1A1A16312417}" type="datetimeFigureOut">
              <a:rPr lang="en-US" smtClean="0"/>
              <a:pPr/>
              <a:t>9/17/2012</a:t>
            </a:fld>
            <a:endParaRPr lang="en-US"/>
          </a:p>
        </p:txBody>
      </p:sp>
      <p:sp>
        <p:nvSpPr>
          <p:cNvPr id="11" name="Slide Number Placeholder 10"/>
          <p:cNvSpPr>
            <a:spLocks noGrp="1"/>
          </p:cNvSpPr>
          <p:nvPr>
            <p:ph type="sldNum" sz="quarter" idx="11"/>
          </p:nvPr>
        </p:nvSpPr>
        <p:spPr/>
        <p:txBody>
          <a:bodyPr rtlCol="0"/>
          <a:lstStyle/>
          <a:p>
            <a:fld id="{3EA55E41-31DE-4473-A3F7-C4FF16E4BE3C}" type="slidenum">
              <a:rPr lang="en-US" smtClean="0"/>
              <a:pPr/>
              <a:t>‹#›</a:t>
            </a:fld>
            <a:endParaRPr lang="en-US"/>
          </a:p>
        </p:txBody>
      </p:sp>
      <p:sp>
        <p:nvSpPr>
          <p:cNvPr id="12" name="Footer Placeholder 11"/>
          <p:cNvSpPr>
            <a:spLocks noGrp="1"/>
          </p:cNvSpPr>
          <p:nvPr>
            <p:ph type="ftr" sz="quarter" idx="12"/>
          </p:nvPr>
        </p:nvSpPr>
        <p:spPr/>
        <p:txBody>
          <a:bodyPr rtlCol="0"/>
          <a:lstStyle/>
          <a:p>
            <a:endParaRPr lang="en-US"/>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066800"/>
            <a:ext cx="8305800" cy="1295400"/>
          </a:xfrm>
        </p:spPr>
        <p:txBody>
          <a:bodyPr anchor="ctr" anchorCtr="0">
            <a:noAutofit/>
          </a:bodyPr>
          <a:lstStyle>
            <a:lvl1pPr algn="l">
              <a:defRPr sz="4800" cap="all" spc="-100" baseline="0">
                <a:solidFill>
                  <a:srgbClr val="FFFFFF"/>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D13C6-AECA-4D89-B56F-1A1A1631241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A55E41-31DE-4473-A3F7-C4FF16E4B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D13C6-AECA-4D89-B56F-1A1A1631241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A55E41-31DE-4473-A3F7-C4FF16E4BE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Date Placeholder 9"/>
          <p:cNvSpPr>
            <a:spLocks noGrp="1"/>
          </p:cNvSpPr>
          <p:nvPr>
            <p:ph type="dt" sz="half" idx="14"/>
          </p:nvPr>
        </p:nvSpPr>
        <p:spPr/>
        <p:txBody>
          <a:bodyPr rtlCol="0"/>
          <a:lstStyle/>
          <a:p>
            <a:fld id="{B1ED13C6-AECA-4D89-B56F-1A1A16312417}" type="datetimeFigureOut">
              <a:rPr lang="en-US" smtClean="0"/>
              <a:pPr/>
              <a:t>9/17/2012</a:t>
            </a:fld>
            <a:endParaRPr lang="en-US"/>
          </a:p>
        </p:txBody>
      </p:sp>
      <p:sp>
        <p:nvSpPr>
          <p:cNvPr id="11" name="Slide Number Placeholder 10"/>
          <p:cNvSpPr>
            <a:spLocks noGrp="1"/>
          </p:cNvSpPr>
          <p:nvPr>
            <p:ph type="sldNum" sz="quarter" idx="15"/>
          </p:nvPr>
        </p:nvSpPr>
        <p:spPr/>
        <p:txBody>
          <a:bodyPr rtlCol="0"/>
          <a:lstStyle/>
          <a:p>
            <a:fld id="{3EA55E41-31DE-4473-A3F7-C4FF16E4BE3C}" type="slidenum">
              <a:rPr lang="en-US" smtClean="0"/>
              <a:pPr/>
              <a:t>‹#›</a:t>
            </a:fld>
            <a:endParaRPr lang="en-US"/>
          </a:p>
        </p:txBody>
      </p:sp>
      <p:sp>
        <p:nvSpPr>
          <p:cNvPr id="12" name="Footer Placeholder 11"/>
          <p:cNvSpPr>
            <a:spLocks noGrp="1"/>
          </p:cNvSpPr>
          <p:nvPr>
            <p:ph type="ftr" sz="quarter" idx="16"/>
          </p:nvPr>
        </p:nvSpPr>
        <p:spPr/>
        <p:txBody>
          <a:bodyPr rtlCol="0"/>
          <a:lstStyle/>
          <a:p>
            <a:endParaRPr lang="en-US"/>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fld id="{B1ED13C6-AECA-4D89-B56F-1A1A16312417}" type="datetimeFigureOut">
              <a:rPr lang="en-US" smtClean="0"/>
              <a:pPr/>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A55E41-31DE-4473-A3F7-C4FF16E4BE3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B1ED13C6-AECA-4D89-B56F-1A1A16312417}"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A55E41-31DE-4473-A3F7-C4FF16E4BE3C}"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A55E41-31DE-4473-A3F7-C4FF16E4BE3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1ED13C6-AECA-4D89-B56F-1A1A16312417}" type="datetimeFigureOut">
              <a:rPr lang="en-US" smtClean="0"/>
              <a:pPr/>
              <a:t>9/17/2012</a:t>
            </a:fld>
            <a:endParaRPr lang="en-US"/>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quarter" idx="2"/>
          </p:nvPr>
        </p:nvSpPr>
        <p:spPr>
          <a:xfrm>
            <a:off x="457200"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fld id="{B1ED13C6-AECA-4D89-B56F-1A1A16312417}" type="datetimeFigureOut">
              <a:rPr lang="en-US" smtClean="0"/>
              <a:pPr/>
              <a:t>9/17/2012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A55E41-31DE-4473-A3F7-C4FF16E4BE3C}"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D13C6-AECA-4D89-B56F-1A1A16312417}" type="datetimeFigureOut">
              <a:rPr lang="en-US" smtClean="0"/>
              <a:pPr/>
              <a:t>9/17/2012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A55E41-31DE-4473-A3F7-C4FF16E4B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fld id="{B1ED13C6-AECA-4D89-B56F-1A1A16312417}" type="datetimeFigureOut">
              <a:rPr lang="en-US" smtClean="0"/>
              <a:pPr/>
              <a:t>9/17/2012</a:t>
            </a:fld>
            <a:endParaRPr lang="en-US"/>
          </a:p>
        </p:txBody>
      </p:sp>
      <p:sp>
        <p:nvSpPr>
          <p:cNvPr id="6" name="Footer Placeholder 5"/>
          <p:cNvSpPr>
            <a:spLocks noGrp="1"/>
          </p:cNvSpPr>
          <p:nvPr>
            <p:ph type="ftr" sz="quarter" idx="11"/>
          </p:nvPr>
        </p:nvSpPr>
        <p:spPr>
          <a:xfrm>
            <a:off x="2286000" y="6357144"/>
            <a:ext cx="3429000" cy="384048"/>
          </a:xfrm>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3EA55E41-31DE-4473-A3F7-C4FF16E4BE3C}" type="slidenum">
              <a:rPr lang="en-US" smtClean="0"/>
              <a:pPr/>
              <a:t>‹#›</a:t>
            </a:fld>
            <a:endParaRPr lang="en-US"/>
          </a:p>
        </p:txBody>
      </p:sp>
      <p:sp>
        <p:nvSpPr>
          <p:cNvPr id="29" name="Content Placeholder 28"/>
          <p:cNvSpPr>
            <a:spLocks noGrp="1"/>
          </p:cNvSpPr>
          <p:nvPr>
            <p:ph sz="quarter" idx="1"/>
          </p:nvPr>
        </p:nvSpPr>
        <p:spPr>
          <a:xfrm>
            <a:off x="2743200" y="228600"/>
            <a:ext cx="6248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B1ED13C6-AECA-4D89-B56F-1A1A16312417}" type="datetimeFigureOut">
              <a:rPr lang="en-US" smtClean="0"/>
              <a:pPr/>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3EA55E41-31DE-4473-A3F7-C4FF16E4BE3C}" type="slidenum">
              <a:rPr lang="en-US" smtClean="0"/>
              <a:pPr/>
              <a:t>‹#›</a:t>
            </a:fld>
            <a:endParaRPr lang="en-US"/>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fld id="{B1ED13C6-AECA-4D89-B56F-1A1A16312417}" type="datetimeFigureOut">
              <a:rPr lang="en-US" smtClean="0"/>
              <a:pPr/>
              <a:t>9/17/2012</a:t>
            </a:fld>
            <a:endParaRPr lang="en-US"/>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en-US"/>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3EA55E41-31DE-4473-A3F7-C4FF16E4BE3C}" type="slidenum">
              <a:rPr lang="en-US" smtClean="0"/>
              <a:pPr/>
              <a:t>‹#›</a:t>
            </a:fld>
            <a:endParaRPr lang="en-US"/>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yc-FPEnp8Gg&amp;feature=related" TargetMode="External"/><Relationship Id="rId2" Type="http://schemas.openxmlformats.org/officeDocument/2006/relationships/hyperlink" Target="http://www.youtube.com/watch?v=ZUgYc6Bi46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2</a:t>
            </a:r>
            <a:endParaRPr lang="en-US" dirty="0"/>
          </a:p>
        </p:txBody>
      </p:sp>
      <p:sp>
        <p:nvSpPr>
          <p:cNvPr id="2" name="Title 1"/>
          <p:cNvSpPr>
            <a:spLocks noGrp="1"/>
          </p:cNvSpPr>
          <p:nvPr>
            <p:ph type="ctrTitle"/>
          </p:nvPr>
        </p:nvSpPr>
        <p:spPr/>
        <p:txBody>
          <a:bodyPr/>
          <a:lstStyle/>
          <a:p>
            <a:r>
              <a:rPr lang="en-US" dirty="0" smtClean="0"/>
              <a:t>Newton’s First Law of Motion - Inertia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a:t>
            </a:r>
            <a:endParaRPr lang="en-US" dirty="0"/>
          </a:p>
        </p:txBody>
      </p:sp>
      <p:sp>
        <p:nvSpPr>
          <p:cNvPr id="3" name="Content Placeholder 2"/>
          <p:cNvSpPr>
            <a:spLocks noGrp="1"/>
          </p:cNvSpPr>
          <p:nvPr>
            <p:ph sz="quarter" idx="1"/>
          </p:nvPr>
        </p:nvSpPr>
        <p:spPr/>
        <p:txBody>
          <a:bodyPr/>
          <a:lstStyle/>
          <a:p>
            <a:r>
              <a:rPr lang="en-US" dirty="0" smtClean="0"/>
              <a:t>He was the first to provide conclusive proof through observation and experiment, that the sun was at the center of the universe not earth.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Leaning Tower of Pisa</a:t>
            </a:r>
            <a:endParaRPr lang="en-US" dirty="0"/>
          </a:p>
        </p:txBody>
      </p:sp>
      <p:sp>
        <p:nvSpPr>
          <p:cNvPr id="3" name="Content Placeholder 2"/>
          <p:cNvSpPr>
            <a:spLocks noGrp="1"/>
          </p:cNvSpPr>
          <p:nvPr>
            <p:ph sz="quarter" idx="1"/>
          </p:nvPr>
        </p:nvSpPr>
        <p:spPr>
          <a:xfrm>
            <a:off x="457200" y="1524000"/>
            <a:ext cx="4114800" cy="4572000"/>
          </a:xfrm>
        </p:spPr>
        <p:txBody>
          <a:bodyPr/>
          <a:lstStyle/>
          <a:p>
            <a:r>
              <a:rPr lang="en-US" dirty="0" smtClean="0"/>
              <a:t>He found that objects of various weights, when released at the same time, fell together and hit the ground at the same time.</a:t>
            </a:r>
            <a:endParaRPr lang="en-US" dirty="0"/>
          </a:p>
        </p:txBody>
      </p:sp>
      <p:pic>
        <p:nvPicPr>
          <p:cNvPr id="25602" name="Picture 2" descr="http://imagecache6.allposters.com/LRG/53/5397/4MOJG00Z.jpg"/>
          <p:cNvPicPr>
            <a:picLocks noChangeAspect="1" noChangeArrowheads="1"/>
          </p:cNvPicPr>
          <p:nvPr/>
        </p:nvPicPr>
        <p:blipFill>
          <a:blip r:embed="rId2" cstate="print"/>
          <a:srcRect/>
          <a:stretch>
            <a:fillRect/>
          </a:stretch>
        </p:blipFill>
        <p:spPr bwMode="auto">
          <a:xfrm>
            <a:off x="4724400" y="1524000"/>
            <a:ext cx="4191000" cy="4953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Galileo’s Inclined Planes		</a:t>
            </a:r>
            <a:endParaRPr lang="en-US" dirty="0"/>
          </a:p>
        </p:txBody>
      </p:sp>
      <p:sp>
        <p:nvSpPr>
          <p:cNvPr id="3" name="Content Placeholder 2"/>
          <p:cNvSpPr>
            <a:spLocks noGrp="1"/>
          </p:cNvSpPr>
          <p:nvPr>
            <p:ph sz="quarter" idx="1"/>
          </p:nvPr>
        </p:nvSpPr>
        <p:spPr/>
        <p:txBody>
          <a:bodyPr/>
          <a:lstStyle/>
          <a:p>
            <a:r>
              <a:rPr lang="en-US" dirty="0" smtClean="0"/>
              <a:t>Aristotle thought that an object required a push or a pull to keep it moving.</a:t>
            </a:r>
          </a:p>
          <a:p>
            <a:r>
              <a:rPr lang="en-US" dirty="0" smtClean="0"/>
              <a:t>Galileo felt that an object will keep moving in a straight line forever; no push, pull, or force of any kind is necessary.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Galileo’s Inclined Planes Cont.</a:t>
            </a:r>
            <a:endParaRPr lang="en-US" dirty="0"/>
          </a:p>
        </p:txBody>
      </p:sp>
      <p:sp>
        <p:nvSpPr>
          <p:cNvPr id="3" name="Content Placeholder 2"/>
          <p:cNvSpPr>
            <a:spLocks noGrp="1"/>
          </p:cNvSpPr>
          <p:nvPr>
            <p:ph sz="quarter" idx="1"/>
          </p:nvPr>
        </p:nvSpPr>
        <p:spPr/>
        <p:txBody>
          <a:bodyPr/>
          <a:lstStyle/>
          <a:p>
            <a:r>
              <a:rPr lang="en-US" dirty="0" smtClean="0"/>
              <a:t>He tested his hypothesis </a:t>
            </a:r>
          </a:p>
          <a:p>
            <a:r>
              <a:rPr lang="en-US" dirty="0" smtClean="0"/>
              <a:t>He noted that balls rolling down a hill picked up speed and ball rolling up a hill lost speed.</a:t>
            </a:r>
          </a:p>
          <a:p>
            <a:r>
              <a:rPr lang="en-US" dirty="0" smtClean="0"/>
              <a:t>From this he reasoned that balls rolling along a horizontal plane would neither speed up or slow down. The ball would finally come to a rest not because of its “nature” but because of friction.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Galileo’s Inclined Planes Cont.</a:t>
            </a:r>
            <a:endParaRPr lang="en-US" dirty="0"/>
          </a:p>
        </p:txBody>
      </p:sp>
      <p:sp>
        <p:nvSpPr>
          <p:cNvPr id="3" name="Content Placeholder 2"/>
          <p:cNvSpPr>
            <a:spLocks noGrp="1"/>
          </p:cNvSpPr>
          <p:nvPr>
            <p:ph sz="quarter" idx="1"/>
          </p:nvPr>
        </p:nvSpPr>
        <p:spPr/>
        <p:txBody>
          <a:bodyPr/>
          <a:lstStyle/>
          <a:p>
            <a:r>
              <a:rPr lang="en-US" dirty="0" smtClean="0"/>
              <a:t>When there was less friction, the motion of objects persisted for a longer time and the motion had a constant speed.</a:t>
            </a:r>
          </a:p>
          <a:p>
            <a:r>
              <a:rPr lang="en-US" dirty="0" smtClean="0"/>
              <a:t>Galileo thought that in the absence of friction or other opposing  forces, a horizontally moving object would continue moving indefinitely.</a:t>
            </a:r>
          </a:p>
          <a:p>
            <a:r>
              <a:rPr lang="en-US" dirty="0" smtClean="0">
                <a:hlinkClick r:id="rId2"/>
              </a:rPr>
              <a:t>http://www.youtube.com/watch?v=ZUgYc6Bi46w</a:t>
            </a:r>
            <a:endParaRPr lang="en-US" dirty="0" smtClean="0"/>
          </a:p>
          <a:p>
            <a:r>
              <a:rPr lang="en-US" dirty="0" smtClean="0">
                <a:hlinkClick r:id="rId3"/>
              </a:rPr>
              <a:t>http://www.youtube.com/watch?v=yc-FPEnp8Gg&amp;feature=related</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Inertia</a:t>
            </a:r>
            <a:endParaRPr lang="en-US" dirty="0"/>
          </a:p>
        </p:txBody>
      </p:sp>
      <p:sp>
        <p:nvSpPr>
          <p:cNvPr id="3" name="Content Placeholder 2"/>
          <p:cNvSpPr>
            <a:spLocks noGrp="1"/>
          </p:cNvSpPr>
          <p:nvPr>
            <p:ph sz="quarter" idx="1"/>
          </p:nvPr>
        </p:nvSpPr>
        <p:spPr/>
        <p:txBody>
          <a:bodyPr/>
          <a:lstStyle/>
          <a:p>
            <a:r>
              <a:rPr lang="en-US" dirty="0" smtClean="0"/>
              <a:t>The property of things to resist changes in motion.</a:t>
            </a:r>
          </a:p>
          <a:p>
            <a:r>
              <a:rPr lang="en-US" dirty="0" smtClean="0"/>
              <a:t>Galileo’s concept of inertia would show that no force is required to keep the Earth moving forward.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Equilibrium</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a:t>
            </a:r>
            <a:endParaRPr lang="en-US" dirty="0"/>
          </a:p>
        </p:txBody>
      </p:sp>
      <p:sp>
        <p:nvSpPr>
          <p:cNvPr id="3" name="Content Placeholder 2"/>
          <p:cNvSpPr>
            <a:spLocks noGrp="1"/>
          </p:cNvSpPr>
          <p:nvPr>
            <p:ph sz="quarter" idx="1"/>
          </p:nvPr>
        </p:nvSpPr>
        <p:spPr>
          <a:xfrm>
            <a:off x="457200" y="1524000"/>
            <a:ext cx="4114800" cy="4572000"/>
          </a:xfrm>
        </p:spPr>
        <p:txBody>
          <a:bodyPr/>
          <a:lstStyle/>
          <a:p>
            <a:r>
              <a:rPr lang="en-US" dirty="0" smtClean="0"/>
              <a:t>Force is a push or a pull</a:t>
            </a:r>
          </a:p>
          <a:p>
            <a:pPr lvl="1"/>
            <a:r>
              <a:rPr lang="en-US" dirty="0" smtClean="0"/>
              <a:t>It can be gravitational, electrical, magnetic or a muscular effort</a:t>
            </a:r>
          </a:p>
          <a:p>
            <a:r>
              <a:rPr lang="en-US" dirty="0" smtClean="0"/>
              <a:t>Force of some kind is always required to change the state of motion of an object.</a:t>
            </a:r>
            <a:endParaRPr lang="en-US" dirty="0"/>
          </a:p>
        </p:txBody>
      </p:sp>
      <p:pic>
        <p:nvPicPr>
          <p:cNvPr id="9218" name="Picture 2" descr="http://sp.life123.com/bm.pix/bigstockphoto_boy_playing_ice_hockey__3018773.s600x600.jpg"/>
          <p:cNvPicPr>
            <a:picLocks noChangeAspect="1" noChangeArrowheads="1"/>
          </p:cNvPicPr>
          <p:nvPr/>
        </p:nvPicPr>
        <p:blipFill>
          <a:blip r:embed="rId2" cstate="print"/>
          <a:srcRect/>
          <a:stretch>
            <a:fillRect/>
          </a:stretch>
        </p:blipFill>
        <p:spPr bwMode="auto">
          <a:xfrm>
            <a:off x="4876800" y="685800"/>
            <a:ext cx="3810000" cy="52768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Force</a:t>
            </a:r>
            <a:endParaRPr lang="en-US" dirty="0"/>
          </a:p>
        </p:txBody>
      </p:sp>
      <p:sp>
        <p:nvSpPr>
          <p:cNvPr id="3" name="Content Placeholder 2"/>
          <p:cNvSpPr>
            <a:spLocks noGrp="1"/>
          </p:cNvSpPr>
          <p:nvPr>
            <p:ph sz="quarter" idx="1"/>
          </p:nvPr>
        </p:nvSpPr>
        <p:spPr>
          <a:xfrm>
            <a:off x="457200" y="1524000"/>
            <a:ext cx="4267200" cy="4572000"/>
          </a:xfrm>
        </p:spPr>
        <p:txBody>
          <a:bodyPr/>
          <a:lstStyle/>
          <a:p>
            <a:r>
              <a:rPr lang="en-US" dirty="0" smtClean="0"/>
              <a:t>Most often, there is more than one force acts on an object.</a:t>
            </a:r>
          </a:p>
          <a:p>
            <a:r>
              <a:rPr lang="en-US" dirty="0" smtClean="0"/>
              <a:t>When more than a single force acts on an object, it is considered a net force</a:t>
            </a:r>
          </a:p>
          <a:p>
            <a:r>
              <a:rPr lang="en-US" dirty="0" smtClean="0"/>
              <a:t>The vector sum of forces that act on an object</a:t>
            </a:r>
          </a:p>
          <a:p>
            <a:endParaRPr lang="en-US" dirty="0"/>
          </a:p>
          <a:p>
            <a:endParaRPr lang="en-US" dirty="0" smtClean="0"/>
          </a:p>
          <a:p>
            <a:endParaRPr lang="en-US" dirty="0"/>
          </a:p>
          <a:p>
            <a:endParaRPr lang="en-US" dirty="0" smtClean="0"/>
          </a:p>
          <a:p>
            <a:pPr>
              <a:buNone/>
            </a:pPr>
            <a:endParaRPr lang="en-US" dirty="0"/>
          </a:p>
        </p:txBody>
      </p:sp>
      <p:pic>
        <p:nvPicPr>
          <p:cNvPr id="8194" name="Picture 2" descr="http://nextgenerationconsulting.com/assets/images/Blog%20Images/Hand_Holding_Rock.jpg"/>
          <p:cNvPicPr>
            <a:picLocks noChangeAspect="1" noChangeArrowheads="1"/>
          </p:cNvPicPr>
          <p:nvPr/>
        </p:nvPicPr>
        <p:blipFill>
          <a:blip r:embed="rId2" cstate="print"/>
          <a:srcRect/>
          <a:stretch>
            <a:fillRect/>
          </a:stretch>
        </p:blipFill>
        <p:spPr bwMode="auto">
          <a:xfrm>
            <a:off x="5029200" y="1447800"/>
            <a:ext cx="3790950" cy="4953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52400" y="1371600"/>
            <a:ext cx="4724400" cy="5257800"/>
          </a:xfrm>
        </p:spPr>
        <p:txBody>
          <a:bodyPr>
            <a:normAutofit fontScale="92500" lnSpcReduction="10000"/>
          </a:bodyPr>
          <a:lstStyle/>
          <a:p>
            <a:r>
              <a:rPr lang="en-US" dirty="0" smtClean="0"/>
              <a:t>You are pushing upward on the rock with as much force as the Earth’s gravity pulls down on it.</a:t>
            </a:r>
          </a:p>
          <a:p>
            <a:r>
              <a:rPr lang="en-US" dirty="0" smtClean="0"/>
              <a:t>If you push harder it will move upward, if you push less it will move downward</a:t>
            </a:r>
          </a:p>
          <a:p>
            <a:r>
              <a:rPr lang="en-US" dirty="0" smtClean="0"/>
              <a:t>Holding the rock at rest means that the upward and downward forces on the rock equal zero. Therefore the net force acting on the rock is zero </a:t>
            </a:r>
          </a:p>
          <a:p>
            <a:endParaRPr lang="en-US" dirty="0"/>
          </a:p>
        </p:txBody>
      </p:sp>
      <p:pic>
        <p:nvPicPr>
          <p:cNvPr id="5" name="Picture 2" descr="http://nextgenerationconsulting.com/assets/images/Blog%20Images/Hand_Holding_Rock.jpg"/>
          <p:cNvPicPr>
            <a:picLocks noChangeAspect="1" noChangeArrowheads="1"/>
          </p:cNvPicPr>
          <p:nvPr/>
        </p:nvPicPr>
        <p:blipFill>
          <a:blip r:embed="rId2" cstate="print"/>
          <a:srcRect/>
          <a:stretch>
            <a:fillRect/>
          </a:stretch>
        </p:blipFill>
        <p:spPr bwMode="auto">
          <a:xfrm>
            <a:off x="5029200" y="1447800"/>
            <a:ext cx="3790950" cy="495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Famous physicists </a:t>
            </a:r>
            <a:br>
              <a:rPr lang="en-US" dirty="0" smtClean="0"/>
            </a:br>
            <a:r>
              <a:rPr lang="en-US" dirty="0" smtClean="0"/>
              <a:t>views on motion </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 and Weight</a:t>
            </a:r>
            <a:endParaRPr lang="en-US" dirty="0"/>
          </a:p>
        </p:txBody>
      </p:sp>
      <p:sp>
        <p:nvSpPr>
          <p:cNvPr id="3" name="Content Placeholder 2"/>
          <p:cNvSpPr>
            <a:spLocks noGrp="1"/>
          </p:cNvSpPr>
          <p:nvPr>
            <p:ph sz="quarter" idx="1"/>
          </p:nvPr>
        </p:nvSpPr>
        <p:spPr/>
        <p:txBody>
          <a:bodyPr/>
          <a:lstStyle/>
          <a:p>
            <a:r>
              <a:rPr lang="en-US" dirty="0" smtClean="0"/>
              <a:t>The stretched spring is under a “stretching force” called tension.</a:t>
            </a:r>
          </a:p>
          <a:p>
            <a:r>
              <a:rPr lang="en-US" dirty="0" smtClean="0"/>
              <a:t>There are two forces acting on the bananas</a:t>
            </a:r>
          </a:p>
          <a:p>
            <a:pPr lvl="1"/>
            <a:r>
              <a:rPr lang="en-US" dirty="0" smtClean="0"/>
              <a:t>Tension providing a upward force</a:t>
            </a:r>
          </a:p>
          <a:p>
            <a:pPr lvl="1"/>
            <a:r>
              <a:rPr lang="en-US" dirty="0" smtClean="0"/>
              <a:t>Weight providing a downward force</a:t>
            </a:r>
            <a:endParaRPr lang="en-US" dirty="0"/>
          </a:p>
        </p:txBody>
      </p:sp>
      <p:pic>
        <p:nvPicPr>
          <p:cNvPr id="37892" name="Picture 4" descr="http://catalog.miniscience.com/catalog/scales/MP/Portable_Spring_Scale.jpg"/>
          <p:cNvPicPr>
            <a:picLocks noChangeAspect="1" noChangeArrowheads="1"/>
          </p:cNvPicPr>
          <p:nvPr/>
        </p:nvPicPr>
        <p:blipFill>
          <a:blip r:embed="rId2" cstate="print"/>
          <a:srcRect/>
          <a:stretch>
            <a:fillRect/>
          </a:stretch>
        </p:blipFill>
        <p:spPr bwMode="auto">
          <a:xfrm>
            <a:off x="5105400" y="1371600"/>
            <a:ext cx="3810000" cy="5257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a:t>
            </a:r>
            <a:endParaRPr lang="en-US" dirty="0"/>
          </a:p>
        </p:txBody>
      </p:sp>
      <p:sp>
        <p:nvSpPr>
          <p:cNvPr id="3" name="Content Placeholder 2"/>
          <p:cNvSpPr>
            <a:spLocks noGrp="1"/>
          </p:cNvSpPr>
          <p:nvPr>
            <p:ph sz="quarter" idx="1"/>
          </p:nvPr>
        </p:nvSpPr>
        <p:spPr/>
        <p:txBody>
          <a:bodyPr/>
          <a:lstStyle/>
          <a:p>
            <a:r>
              <a:rPr lang="en-US" dirty="0" smtClean="0"/>
              <a:t>A vector is an arrow that represents the magnitude and direction of a quantity. </a:t>
            </a:r>
            <a:endParaRPr lang="en-US" dirty="0"/>
          </a:p>
        </p:txBody>
      </p:sp>
      <p:pic>
        <p:nvPicPr>
          <p:cNvPr id="39938" name="Picture 2" descr="http://moon.ouhsc.edu/dthompso/namics/gifiles/sqtlift2.gif"/>
          <p:cNvPicPr>
            <a:picLocks noChangeAspect="1" noChangeArrowheads="1"/>
          </p:cNvPicPr>
          <p:nvPr/>
        </p:nvPicPr>
        <p:blipFill>
          <a:blip r:embed="rId2" cstate="print"/>
          <a:srcRect/>
          <a:stretch>
            <a:fillRect/>
          </a:stretch>
        </p:blipFill>
        <p:spPr bwMode="auto">
          <a:xfrm>
            <a:off x="4800600" y="1447800"/>
            <a:ext cx="4086225" cy="48006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and Scalar Quantities</a:t>
            </a:r>
            <a:endParaRPr lang="en-US" dirty="0"/>
          </a:p>
        </p:txBody>
      </p:sp>
      <p:sp>
        <p:nvSpPr>
          <p:cNvPr id="3" name="Content Placeholder 2"/>
          <p:cNvSpPr>
            <a:spLocks noGrp="1"/>
          </p:cNvSpPr>
          <p:nvPr>
            <p:ph sz="quarter" idx="1"/>
          </p:nvPr>
        </p:nvSpPr>
        <p:spPr/>
        <p:txBody>
          <a:bodyPr/>
          <a:lstStyle/>
          <a:p>
            <a:r>
              <a:rPr lang="en-US" dirty="0" smtClean="0"/>
              <a:t>Vector Quantity</a:t>
            </a:r>
          </a:p>
          <a:p>
            <a:r>
              <a:rPr lang="en-US" dirty="0" smtClean="0"/>
              <a:t>A quantity such as force that has both magnitude and direction is called a vector quantity.</a:t>
            </a:r>
          </a:p>
          <a:p>
            <a:pPr lvl="1"/>
            <a:r>
              <a:rPr lang="en-US" dirty="0" smtClean="0"/>
              <a:t>Force is an example of a vector quantity</a:t>
            </a:r>
          </a:p>
          <a:p>
            <a:r>
              <a:rPr lang="en-US" dirty="0" smtClean="0"/>
              <a:t>Scalar Quantity</a:t>
            </a:r>
          </a:p>
          <a:p>
            <a:r>
              <a:rPr lang="en-US" dirty="0" smtClean="0"/>
              <a:t>A quantity that can be described by magnitude only and has no direction</a:t>
            </a:r>
          </a:p>
          <a:p>
            <a:pPr lvl="1"/>
            <a:r>
              <a:rPr lang="en-US" dirty="0" smtClean="0"/>
              <a:t>Time, area, and volume are examples of scalar quantity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Equilibrium</a:t>
            </a:r>
            <a:endParaRPr lang="en-US" dirty="0"/>
          </a:p>
        </p:txBody>
      </p:sp>
      <p:sp>
        <p:nvSpPr>
          <p:cNvPr id="3" name="Content Placeholder 2"/>
          <p:cNvSpPr>
            <a:spLocks noGrp="1"/>
          </p:cNvSpPr>
          <p:nvPr>
            <p:ph sz="quarter" idx="1"/>
          </p:nvPr>
        </p:nvSpPr>
        <p:spPr>
          <a:xfrm>
            <a:off x="471714" y="1524000"/>
            <a:ext cx="8229600" cy="4572000"/>
          </a:xfrm>
        </p:spPr>
        <p:txBody>
          <a:bodyPr/>
          <a:lstStyle/>
          <a:p>
            <a:r>
              <a:rPr lang="en-US" dirty="0" smtClean="0"/>
              <a:t>A state wherein no physical changes occur.</a:t>
            </a:r>
          </a:p>
          <a:p>
            <a:r>
              <a:rPr lang="en-US" dirty="0" smtClean="0"/>
              <a:t>Whenever the net force on a object is zero, the object is said to be in mechanical equilibrium.</a:t>
            </a:r>
          </a:p>
          <a:p>
            <a:r>
              <a:rPr lang="en-US" dirty="0" smtClean="0"/>
              <a:t>This is known as the Equilibrium Rule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Equilibrium Rule</a:t>
            </a:r>
            <a:endParaRPr lang="en-US" dirty="0"/>
          </a:p>
        </p:txBody>
      </p:sp>
      <p:sp>
        <p:nvSpPr>
          <p:cNvPr id="3" name="Content Placeholder 2"/>
          <p:cNvSpPr>
            <a:spLocks noGrp="1"/>
          </p:cNvSpPr>
          <p:nvPr>
            <p:ph sz="quarter" idx="1"/>
          </p:nvPr>
        </p:nvSpPr>
        <p:spPr/>
        <p:txBody>
          <a:bodyPr/>
          <a:lstStyle/>
          <a:p>
            <a:r>
              <a:rPr lang="en-US" dirty="0" smtClean="0"/>
              <a:t>For any object or system of objects in equilibrium, the sum of the forces acting equals zero.</a:t>
            </a:r>
          </a:p>
          <a:p>
            <a:r>
              <a:rPr lang="en-US" dirty="0" smtClean="0"/>
              <a:t>In equation form, </a:t>
            </a:r>
            <a:r>
              <a:rPr lang="el-GR" dirty="0" smtClean="0"/>
              <a:t>Σ</a:t>
            </a:r>
            <a:r>
              <a:rPr lang="en-US" dirty="0" smtClean="0"/>
              <a:t>F = 0</a:t>
            </a:r>
          </a:p>
          <a:p>
            <a:pPr lvl="1"/>
            <a:r>
              <a:rPr lang="el-GR" dirty="0" smtClean="0"/>
              <a:t>Σ</a:t>
            </a:r>
            <a:r>
              <a:rPr lang="en-US" dirty="0" smtClean="0"/>
              <a:t> – stands for “the sum of”</a:t>
            </a:r>
          </a:p>
          <a:p>
            <a:pPr lvl="1"/>
            <a:r>
              <a:rPr lang="en-US" dirty="0" smtClean="0"/>
              <a:t>F – stands for “forces”</a:t>
            </a:r>
          </a:p>
          <a:p>
            <a:r>
              <a:rPr lang="en-US" dirty="0" smtClean="0"/>
              <a:t>The rule states that the forces acting upward on the object must be balanced by other forces acting downward to make the vector sum equal zero.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Force</a:t>
            </a:r>
            <a:endParaRPr lang="en-US" dirty="0"/>
          </a:p>
        </p:txBody>
      </p:sp>
      <p:sp>
        <p:nvSpPr>
          <p:cNvPr id="3" name="Content Placeholder 2"/>
          <p:cNvSpPr>
            <a:spLocks noGrp="1"/>
          </p:cNvSpPr>
          <p:nvPr>
            <p:ph sz="quarter" idx="1"/>
          </p:nvPr>
        </p:nvSpPr>
        <p:spPr>
          <a:xfrm>
            <a:off x="457200" y="1524000"/>
            <a:ext cx="4114800" cy="4572000"/>
          </a:xfrm>
        </p:spPr>
        <p:txBody>
          <a:bodyPr/>
          <a:lstStyle/>
          <a:p>
            <a:r>
              <a:rPr lang="en-US" dirty="0" smtClean="0"/>
              <a:t>The upward force that balances the weight of an object on a surface.</a:t>
            </a:r>
            <a:endParaRPr lang="en-US" dirty="0"/>
          </a:p>
        </p:txBody>
      </p:sp>
      <p:pic>
        <p:nvPicPr>
          <p:cNvPr id="5122" name="Picture 2" descr="http://indianapublicmedia.org/amomentofscience/files/2009/08/bathroom-scale.jpg"/>
          <p:cNvPicPr>
            <a:picLocks noChangeAspect="1" noChangeArrowheads="1"/>
          </p:cNvPicPr>
          <p:nvPr/>
        </p:nvPicPr>
        <p:blipFill>
          <a:blip r:embed="rId3" cstate="print"/>
          <a:srcRect/>
          <a:stretch>
            <a:fillRect/>
          </a:stretch>
        </p:blipFill>
        <p:spPr bwMode="auto">
          <a:xfrm>
            <a:off x="4953000" y="4038600"/>
            <a:ext cx="3800475" cy="2529919"/>
          </a:xfrm>
          <a:prstGeom prst="rect">
            <a:avLst/>
          </a:prstGeom>
          <a:noFill/>
        </p:spPr>
      </p:pic>
      <p:pic>
        <p:nvPicPr>
          <p:cNvPr id="5124" name="Picture 4" descr="http://us.cdn2.123rf.com/168nwm/eric1513/eric15131008/eric1513100800102/7622580-a-large-single-book-sitting-on-a-desk.jpg"/>
          <p:cNvPicPr>
            <a:picLocks noChangeAspect="1" noChangeArrowheads="1"/>
          </p:cNvPicPr>
          <p:nvPr/>
        </p:nvPicPr>
        <p:blipFill>
          <a:blip r:embed="rId4" cstate="print"/>
          <a:srcRect/>
          <a:stretch>
            <a:fillRect/>
          </a:stretch>
        </p:blipFill>
        <p:spPr bwMode="auto">
          <a:xfrm>
            <a:off x="4953000" y="1371601"/>
            <a:ext cx="3810000" cy="255134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of Moving Objects</a:t>
            </a:r>
            <a:endParaRPr lang="en-US" dirty="0"/>
          </a:p>
        </p:txBody>
      </p:sp>
      <p:sp>
        <p:nvSpPr>
          <p:cNvPr id="3" name="Content Placeholder 2"/>
          <p:cNvSpPr>
            <a:spLocks noGrp="1"/>
          </p:cNvSpPr>
          <p:nvPr>
            <p:ph sz="quarter" idx="1"/>
          </p:nvPr>
        </p:nvSpPr>
        <p:spPr/>
        <p:txBody>
          <a:bodyPr/>
          <a:lstStyle/>
          <a:p>
            <a:r>
              <a:rPr lang="en-US" dirty="0" smtClean="0"/>
              <a:t>Equilibrium is a state of no change</a:t>
            </a:r>
          </a:p>
          <a:p>
            <a:r>
              <a:rPr lang="en-US" dirty="0" smtClean="0"/>
              <a:t>When an object isn’t moving it is in equilibrium</a:t>
            </a:r>
          </a:p>
          <a:p>
            <a:r>
              <a:rPr lang="en-US" dirty="0" smtClean="0"/>
              <a:t>An object moving at constant speed in a straight line is also in a state of equilibrium</a:t>
            </a:r>
          </a:p>
          <a:p>
            <a:r>
              <a:rPr lang="el-GR" dirty="0" smtClean="0"/>
              <a:t>Σ</a:t>
            </a:r>
            <a:r>
              <a:rPr lang="en-US" dirty="0" smtClean="0"/>
              <a:t>F = 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a:t>
            </a:r>
            <a:br>
              <a:rPr lang="en-US" dirty="0" smtClean="0"/>
            </a:br>
            <a:r>
              <a:rPr lang="en-US" dirty="0" smtClean="0"/>
              <a:t>Law of Motion</a:t>
            </a:r>
            <a:endParaRPr lang="en-US" dirty="0"/>
          </a:p>
        </p:txBody>
      </p:sp>
      <p:sp>
        <p:nvSpPr>
          <p:cNvPr id="3" name="Text Placeholder 2"/>
          <p:cNvSpPr>
            <a:spLocks noGrp="1"/>
          </p:cNvSpPr>
          <p:nvPr>
            <p:ph type="body" idx="1"/>
          </p:nvPr>
        </p:nvSpPr>
        <p:spPr/>
        <p:txBody>
          <a:bodyPr/>
          <a:lstStyle/>
          <a:p>
            <a:r>
              <a:rPr lang="en-US" dirty="0" smtClean="0"/>
              <a:t>Inertia…</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Inertia?</a:t>
            </a:r>
            <a:endParaRPr lang="en-US" dirty="0"/>
          </a:p>
        </p:txBody>
      </p:sp>
      <p:sp>
        <p:nvSpPr>
          <p:cNvPr id="3" name="Content Placeholder 2"/>
          <p:cNvSpPr>
            <a:spLocks noGrp="1"/>
          </p:cNvSpPr>
          <p:nvPr>
            <p:ph sz="quarter" idx="1"/>
          </p:nvPr>
        </p:nvSpPr>
        <p:spPr/>
        <p:txBody>
          <a:bodyPr/>
          <a:lstStyle/>
          <a:p>
            <a:r>
              <a:rPr lang="en-US" dirty="0" smtClean="0"/>
              <a:t>Inertia is the property of a body to resist change to its state of motion.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First Law of Motion</a:t>
            </a:r>
            <a:endParaRPr lang="en-US" dirty="0"/>
          </a:p>
        </p:txBody>
      </p:sp>
      <p:sp>
        <p:nvSpPr>
          <p:cNvPr id="3" name="Content Placeholder 2"/>
          <p:cNvSpPr>
            <a:spLocks noGrp="1"/>
          </p:cNvSpPr>
          <p:nvPr>
            <p:ph sz="quarter" idx="1"/>
          </p:nvPr>
        </p:nvSpPr>
        <p:spPr/>
        <p:txBody>
          <a:bodyPr/>
          <a:lstStyle/>
          <a:p>
            <a:r>
              <a:rPr lang="en-US" dirty="0" smtClean="0"/>
              <a:t>Every object continues in its state of rest, or of uniform motion in a straight line, unless acted on by a nonzero net force.</a:t>
            </a:r>
          </a:p>
          <a:p>
            <a:r>
              <a:rPr lang="en-US" dirty="0" smtClean="0"/>
              <a:t>Aka the Law of Inertia</a:t>
            </a:r>
          </a:p>
          <a:p>
            <a:r>
              <a:rPr lang="en-US" dirty="0" smtClean="0"/>
              <a:t>Objects at rest tend to stay at rest; objects in motion tend to stay in motion.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idea that a force causes motion goes back to the 4</a:t>
            </a:r>
            <a:r>
              <a:rPr lang="en-US" baseline="30000" dirty="0" smtClean="0"/>
              <a:t>th</a:t>
            </a:r>
            <a:r>
              <a:rPr lang="en-US" dirty="0" smtClean="0"/>
              <a:t> Century B.C. and the Ancient Greeks.</a:t>
            </a:r>
            <a:endParaRPr lang="en-US" dirty="0"/>
          </a:p>
        </p:txBody>
      </p:sp>
      <p:pic>
        <p:nvPicPr>
          <p:cNvPr id="1026" name="Picture 2" descr="http://www.historyking.com/images/Is-Ancient-Greece-The-Cradle-Of-Science.jpg"/>
          <p:cNvPicPr>
            <a:picLocks noChangeAspect="1" noChangeArrowheads="1"/>
          </p:cNvPicPr>
          <p:nvPr/>
        </p:nvPicPr>
        <p:blipFill>
          <a:blip r:embed="rId2" cstate="print"/>
          <a:srcRect/>
          <a:stretch>
            <a:fillRect/>
          </a:stretch>
        </p:blipFill>
        <p:spPr bwMode="auto">
          <a:xfrm>
            <a:off x="4572000" y="1524000"/>
            <a:ext cx="4343400" cy="51054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Things tend to keep on doing what they are already doing.</a:t>
            </a:r>
          </a:p>
          <a:p>
            <a:r>
              <a:rPr lang="en-US" dirty="0" smtClean="0"/>
              <a:t>The ancients thought that continual forces were needed in order to keep an object moving, but we now know that in fact they will continue to move by themselves.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White Boards…</a:t>
            </a:r>
            <a:endParaRPr lang="en-US" dirty="0"/>
          </a:p>
        </p:txBody>
      </p:sp>
      <p:sp>
        <p:nvSpPr>
          <p:cNvPr id="3" name="Content Placeholder 2"/>
          <p:cNvSpPr>
            <a:spLocks noGrp="1"/>
          </p:cNvSpPr>
          <p:nvPr>
            <p:ph sz="quarter" idx="1"/>
          </p:nvPr>
        </p:nvSpPr>
        <p:spPr/>
        <p:txBody>
          <a:bodyPr/>
          <a:lstStyle/>
          <a:p>
            <a:r>
              <a:rPr lang="en-US" dirty="0" smtClean="0"/>
              <a:t>Explain what’s going to happen? What forces are acting on it?</a:t>
            </a:r>
          </a:p>
          <a:p>
            <a:r>
              <a:rPr lang="en-US" dirty="0" smtClean="0"/>
              <a:t>Pulling a table cloth out under dishes…</a:t>
            </a:r>
            <a:endParaRPr lang="en-US" b="1" dirty="0" smtClean="0"/>
          </a:p>
          <a:p>
            <a:r>
              <a:rPr lang="en-US" dirty="0" smtClean="0"/>
              <a:t>Jamie hits a </a:t>
            </a:r>
            <a:r>
              <a:rPr lang="en-US" dirty="0" smtClean="0"/>
              <a:t>h</a:t>
            </a:r>
            <a:r>
              <a:rPr lang="en-US" dirty="0" smtClean="0"/>
              <a:t>ockey </a:t>
            </a:r>
            <a:r>
              <a:rPr lang="en-US" dirty="0" smtClean="0"/>
              <a:t>p</a:t>
            </a:r>
            <a:r>
              <a:rPr lang="en-US" dirty="0" smtClean="0"/>
              <a:t>uck </a:t>
            </a:r>
            <a:r>
              <a:rPr lang="en-US" dirty="0" smtClean="0"/>
              <a:t>on </a:t>
            </a:r>
            <a:r>
              <a:rPr lang="en-US" dirty="0" smtClean="0"/>
              <a:t>the </a:t>
            </a:r>
            <a:r>
              <a:rPr lang="en-US" dirty="0" smtClean="0"/>
              <a:t>ic</a:t>
            </a:r>
            <a:r>
              <a:rPr lang="en-US" dirty="0" smtClean="0"/>
              <a:t>e then proceeds to hit that same </a:t>
            </a:r>
            <a:r>
              <a:rPr lang="en-US" dirty="0" smtClean="0"/>
              <a:t>h</a:t>
            </a:r>
            <a:r>
              <a:rPr lang="en-US" dirty="0" smtClean="0"/>
              <a:t>ockey </a:t>
            </a:r>
            <a:r>
              <a:rPr lang="en-US" dirty="0" smtClean="0"/>
              <a:t>p</a:t>
            </a:r>
            <a:r>
              <a:rPr lang="en-US" dirty="0" smtClean="0"/>
              <a:t>uck on the street… </a:t>
            </a:r>
            <a:endParaRPr lang="en-US" dirty="0" smtClean="0"/>
          </a:p>
          <a:p>
            <a:pP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will move farther? And why?</a:t>
            </a:r>
            <a:endParaRPr lang="en-US" dirty="0"/>
          </a:p>
        </p:txBody>
      </p:sp>
      <p:sp>
        <p:nvSpPr>
          <p:cNvPr id="3" name="Content Placeholder 2"/>
          <p:cNvSpPr>
            <a:spLocks noGrp="1"/>
          </p:cNvSpPr>
          <p:nvPr>
            <p:ph sz="quarter" idx="1"/>
          </p:nvPr>
        </p:nvSpPr>
        <p:spPr/>
        <p:txBody>
          <a:bodyPr/>
          <a:lstStyle/>
          <a:p>
            <a:r>
              <a:rPr lang="en-US" dirty="0" smtClean="0"/>
              <a:t>An empty can</a:t>
            </a:r>
          </a:p>
          <a:p>
            <a:r>
              <a:rPr lang="en-US" dirty="0" smtClean="0"/>
              <a:t>A can filled with sand</a:t>
            </a:r>
          </a:p>
          <a:p>
            <a:r>
              <a:rPr lang="en-US" dirty="0" smtClean="0"/>
              <a:t>A can filled with nails</a:t>
            </a:r>
            <a:endParaRPr lang="en-US" dirty="0"/>
          </a:p>
        </p:txBody>
      </p:sp>
      <p:sp>
        <p:nvSpPr>
          <p:cNvPr id="4" name="Content Placeholder 3"/>
          <p:cNvSpPr>
            <a:spLocks noGrp="1"/>
          </p:cNvSpPr>
          <p:nvPr>
            <p:ph sz="quarter" idx="2"/>
          </p:nvPr>
        </p:nvSpPr>
        <p:spPr/>
        <p:txBody>
          <a:bodyPr/>
          <a:lstStyle/>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amount of inertia an object has depends on its mass.</a:t>
            </a:r>
          </a:p>
          <a:p>
            <a:r>
              <a:rPr lang="en-US" dirty="0" smtClean="0"/>
              <a:t>The more mass an object has, the greater its inertia and the more force it takes to change its state of motion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Mass is not a volume</a:t>
            </a:r>
          </a:p>
          <a:p>
            <a:pPr lvl="1"/>
            <a:r>
              <a:rPr lang="en-US" dirty="0" smtClean="0"/>
              <a:t>Volume is a measure of space</a:t>
            </a:r>
          </a:p>
          <a:p>
            <a:pPr lvl="1"/>
            <a:r>
              <a:rPr lang="en-US" dirty="0" smtClean="0"/>
              <a:t>An object can have a large mass, but take up very little space</a:t>
            </a:r>
          </a:p>
          <a:p>
            <a:r>
              <a:rPr lang="en-US" dirty="0" smtClean="0"/>
              <a:t>Mass is not a weight</a:t>
            </a:r>
          </a:p>
          <a:p>
            <a:pPr lvl="1"/>
            <a:r>
              <a:rPr lang="en-US" dirty="0" smtClean="0"/>
              <a:t>Mass is a measure of the amount of material in an object and depends only on the number of and kind of atoms that compose it</a:t>
            </a:r>
          </a:p>
          <a:p>
            <a:pPr lvl="1"/>
            <a:r>
              <a:rPr lang="en-US" dirty="0" smtClean="0"/>
              <a:t>Weight is a measure of gravitational force acting on the object</a:t>
            </a:r>
          </a:p>
          <a:p>
            <a:r>
              <a:rPr lang="en-US" dirty="0" smtClean="0"/>
              <a:t>Mass is inertia…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The amount of material in a particular stone is the same whether the stone is located on Earth, the Moon or in Space, therefore the mass of the stone is the same in all of these locations.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t>
            </a:r>
            <a:endParaRPr lang="en-US" dirty="0"/>
          </a:p>
        </p:txBody>
      </p:sp>
      <p:sp>
        <p:nvSpPr>
          <p:cNvPr id="3" name="Content Placeholder 2"/>
          <p:cNvSpPr>
            <a:spLocks noGrp="1"/>
          </p:cNvSpPr>
          <p:nvPr>
            <p:ph sz="quarter" idx="1"/>
          </p:nvPr>
        </p:nvSpPr>
        <p:spPr/>
        <p:txBody>
          <a:bodyPr/>
          <a:lstStyle/>
          <a:p>
            <a:r>
              <a:rPr lang="en-US" dirty="0" smtClean="0"/>
              <a:t>The quantity of matter in an object</a:t>
            </a:r>
          </a:p>
          <a:p>
            <a:r>
              <a:rPr lang="en-US" dirty="0" smtClean="0"/>
              <a:t>Mass is a measure of inertia, that an object exhibits in response to any effort to start it, stop it, or otherwise change its motion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a:t>
            </a:r>
            <a:endParaRPr lang="en-US" dirty="0"/>
          </a:p>
        </p:txBody>
      </p:sp>
      <p:sp>
        <p:nvSpPr>
          <p:cNvPr id="3" name="Content Placeholder 2"/>
          <p:cNvSpPr>
            <a:spLocks noGrp="1"/>
          </p:cNvSpPr>
          <p:nvPr>
            <p:ph sz="quarter" idx="1"/>
          </p:nvPr>
        </p:nvSpPr>
        <p:spPr/>
        <p:txBody>
          <a:bodyPr/>
          <a:lstStyle/>
          <a:p>
            <a:r>
              <a:rPr lang="en-US" dirty="0" smtClean="0"/>
              <a:t>Weight is the force of </a:t>
            </a:r>
            <a:r>
              <a:rPr lang="en-US" b="1" u="sng" dirty="0" smtClean="0"/>
              <a:t>gravity</a:t>
            </a:r>
            <a:r>
              <a:rPr lang="en-US" dirty="0" smtClean="0"/>
              <a:t> on an object</a:t>
            </a:r>
          </a:p>
          <a:p>
            <a:r>
              <a:rPr lang="en-US" dirty="0" smtClean="0"/>
              <a:t>Weight and mass are not the same thing, they are however proportional to each other in a given place</a:t>
            </a:r>
          </a:p>
          <a:p>
            <a:pPr lvl="1"/>
            <a:r>
              <a:rPr lang="en-US" dirty="0" smtClean="0"/>
              <a:t>Objects with great mass, have great weight</a:t>
            </a:r>
          </a:p>
          <a:p>
            <a:pPr lvl="1"/>
            <a:r>
              <a:rPr lang="en-US" dirty="0" smtClean="0"/>
              <a:t>Objects with little mass, have little weight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a:t>
            </a:r>
            <a:endParaRPr lang="en-US" dirty="0"/>
          </a:p>
        </p:txBody>
      </p:sp>
      <p:sp>
        <p:nvSpPr>
          <p:cNvPr id="3" name="Content Placeholder 2"/>
          <p:cNvSpPr>
            <a:spLocks noGrp="1"/>
          </p:cNvSpPr>
          <p:nvPr>
            <p:ph sz="quarter" idx="1"/>
          </p:nvPr>
        </p:nvSpPr>
        <p:spPr/>
        <p:txBody>
          <a:bodyPr/>
          <a:lstStyle/>
          <a:p>
            <a:r>
              <a:rPr lang="en-US" dirty="0" smtClean="0"/>
              <a:t>A Newton is the SI Unit for Force</a:t>
            </a:r>
          </a:p>
          <a:p>
            <a:pPr lvl="1"/>
            <a:r>
              <a:rPr lang="en-US" dirty="0" smtClean="0"/>
              <a:t>Symbol = N</a:t>
            </a:r>
          </a:p>
          <a:p>
            <a:pPr lvl="1"/>
            <a:r>
              <a:rPr lang="en-US" dirty="0" smtClean="0"/>
              <a:t> pound force (</a:t>
            </a:r>
            <a:r>
              <a:rPr lang="en-US" dirty="0" err="1" smtClean="0"/>
              <a:t>lbf</a:t>
            </a:r>
            <a:r>
              <a:rPr lang="en-US" dirty="0" smtClean="0"/>
              <a:t>) = 0.225 = 1 Newton</a:t>
            </a:r>
          </a:p>
          <a:p>
            <a:pPr lvl="1"/>
            <a:r>
              <a:rPr lang="en-US" dirty="0" smtClean="0"/>
              <a:t>1 kg = 10 Newton’s</a:t>
            </a:r>
          </a:p>
          <a:p>
            <a:pPr lvl="2"/>
            <a:r>
              <a:rPr lang="en-US" dirty="0" smtClean="0"/>
              <a:t>If you know the weight in kg, then all you need to do is multiply by 10 in order to get the weight in </a:t>
            </a:r>
            <a:r>
              <a:rPr lang="en-US" dirty="0" err="1" smtClean="0"/>
              <a:t>Newtons</a:t>
            </a:r>
            <a:r>
              <a:rPr lang="en-US" dirty="0" smtClean="0"/>
              <a:t>.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the Earth move?</a:t>
            </a:r>
            <a:endParaRPr lang="en-US" dirty="0"/>
          </a:p>
        </p:txBody>
      </p:sp>
      <p:sp>
        <p:nvSpPr>
          <p:cNvPr id="3" name="Content Placeholder 2"/>
          <p:cNvSpPr>
            <a:spLocks noGrp="1"/>
          </p:cNvSpPr>
          <p:nvPr>
            <p:ph sz="quarter" idx="1"/>
          </p:nvPr>
        </p:nvSpPr>
        <p:spPr/>
        <p:txBody>
          <a:bodyPr/>
          <a:lstStyle/>
          <a:p>
            <a:r>
              <a:rPr lang="en-US" dirty="0" smtClean="0"/>
              <a:t>Why don’t we feel the Earth moving? Everything appears still, so how can it be moving???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a:t>
            </a:r>
            <a:endParaRPr lang="en-US" dirty="0"/>
          </a:p>
        </p:txBody>
      </p:sp>
      <p:sp>
        <p:nvSpPr>
          <p:cNvPr id="3" name="Content Placeholder 2"/>
          <p:cNvSpPr>
            <a:spLocks noGrp="1"/>
          </p:cNvSpPr>
          <p:nvPr>
            <p:ph sz="quarter" idx="1"/>
          </p:nvPr>
        </p:nvSpPr>
        <p:spPr>
          <a:xfrm>
            <a:off x="457200" y="1600200"/>
            <a:ext cx="4648200" cy="4525963"/>
          </a:xfrm>
        </p:spPr>
        <p:txBody>
          <a:bodyPr/>
          <a:lstStyle/>
          <a:p>
            <a:r>
              <a:rPr lang="en-US" dirty="0" smtClean="0"/>
              <a:t>Motion</a:t>
            </a:r>
          </a:p>
          <a:p>
            <a:r>
              <a:rPr lang="en-US" dirty="0" smtClean="0"/>
              <a:t>Divided motion into two main classes:</a:t>
            </a:r>
          </a:p>
          <a:p>
            <a:pPr lvl="1"/>
            <a:r>
              <a:rPr lang="en-US" dirty="0" smtClean="0"/>
              <a:t>Natural motion</a:t>
            </a:r>
          </a:p>
          <a:p>
            <a:pPr lvl="1"/>
            <a:r>
              <a:rPr lang="en-US" dirty="0" smtClean="0"/>
              <a:t>Violent motion</a:t>
            </a:r>
            <a:endParaRPr lang="en-US" dirty="0"/>
          </a:p>
        </p:txBody>
      </p:sp>
      <p:pic>
        <p:nvPicPr>
          <p:cNvPr id="1026" name="Picture 2" descr="http://upload.wikimedia.org/wikipedia/commons/thumb/a/ae/Aristotle_Altemps_Inv8575.jpg/220px-Aristotle_Altemps_Inv8575.jpg"/>
          <p:cNvPicPr>
            <a:picLocks noChangeAspect="1" noChangeArrowheads="1"/>
          </p:cNvPicPr>
          <p:nvPr/>
        </p:nvPicPr>
        <p:blipFill>
          <a:blip r:embed="rId2" cstate="print"/>
          <a:srcRect/>
          <a:stretch>
            <a:fillRect/>
          </a:stretch>
        </p:blipFill>
        <p:spPr bwMode="auto">
          <a:xfrm>
            <a:off x="5257800" y="1447800"/>
            <a:ext cx="3581400" cy="4786054"/>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move with the Earth</a:t>
            </a:r>
            <a:endParaRPr lang="en-US" dirty="0"/>
          </a:p>
        </p:txBody>
      </p:sp>
      <p:sp>
        <p:nvSpPr>
          <p:cNvPr id="3" name="Content Placeholder 2"/>
          <p:cNvSpPr>
            <a:spLocks noGrp="1"/>
          </p:cNvSpPr>
          <p:nvPr>
            <p:ph sz="quarter" idx="1"/>
          </p:nvPr>
        </p:nvSpPr>
        <p:spPr/>
        <p:txBody>
          <a:bodyPr/>
          <a:lstStyle/>
          <a:p>
            <a:r>
              <a:rPr lang="en-US" dirty="0" smtClean="0"/>
              <a:t>The Earth moves at a rate of 30km/s</a:t>
            </a:r>
          </a:p>
          <a:p>
            <a:pPr lvl="1"/>
            <a:r>
              <a:rPr lang="en-US" dirty="0" smtClean="0"/>
              <a:t>Everything on Earth also moves at this rate</a:t>
            </a:r>
          </a:p>
          <a:p>
            <a:r>
              <a:rPr lang="en-US" dirty="0" smtClean="0"/>
              <a:t>The Law of Inertia states that objects in motion remain in motion if no unbalanced forces act on them.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Motion</a:t>
            </a:r>
            <a:endParaRPr lang="en-US" dirty="0"/>
          </a:p>
        </p:txBody>
      </p:sp>
      <p:sp>
        <p:nvSpPr>
          <p:cNvPr id="3" name="Content Placeholder 2"/>
          <p:cNvSpPr>
            <a:spLocks noGrp="1"/>
          </p:cNvSpPr>
          <p:nvPr>
            <p:ph sz="quarter" idx="1"/>
          </p:nvPr>
        </p:nvSpPr>
        <p:spPr>
          <a:xfrm>
            <a:off x="457200" y="1524000"/>
            <a:ext cx="4267200" cy="5105400"/>
          </a:xfrm>
        </p:spPr>
        <p:txBody>
          <a:bodyPr>
            <a:normAutofit lnSpcReduction="10000"/>
          </a:bodyPr>
          <a:lstStyle/>
          <a:p>
            <a:r>
              <a:rPr lang="en-US" dirty="0" smtClean="0"/>
              <a:t>He felt that every object in the universe had a proper place determined by its “nature”</a:t>
            </a:r>
          </a:p>
          <a:p>
            <a:r>
              <a:rPr lang="en-US" dirty="0" smtClean="0"/>
              <a:t>Any object not in its proper place will strive to return to its proper place</a:t>
            </a:r>
          </a:p>
          <a:p>
            <a:r>
              <a:rPr lang="en-US" dirty="0" smtClean="0"/>
              <a:t>Natural Motion on Earth was thought to be either straight up or straight down</a:t>
            </a:r>
            <a:endParaRPr lang="en-US" dirty="0"/>
          </a:p>
        </p:txBody>
      </p:sp>
      <p:pic>
        <p:nvPicPr>
          <p:cNvPr id="30722" name="Picture 2" descr="http://images.travelpod.com/tw_slides/ta00/bb2/60c/is-that-boulder-falling-tent-rocks-santa-fe.jpg"/>
          <p:cNvPicPr>
            <a:picLocks noChangeAspect="1" noChangeArrowheads="1"/>
          </p:cNvPicPr>
          <p:nvPr/>
        </p:nvPicPr>
        <p:blipFill>
          <a:blip r:embed="rId2" cstate="print"/>
          <a:srcRect/>
          <a:stretch>
            <a:fillRect/>
          </a:stretch>
        </p:blipFill>
        <p:spPr bwMode="auto">
          <a:xfrm>
            <a:off x="4953000" y="228600"/>
            <a:ext cx="3916347" cy="3124200"/>
          </a:xfrm>
          <a:prstGeom prst="rect">
            <a:avLst/>
          </a:prstGeom>
          <a:noFill/>
        </p:spPr>
      </p:pic>
      <p:pic>
        <p:nvPicPr>
          <p:cNvPr id="30724" name="Picture 4" descr="http://www.public-domain-image.com/cache/miscellaneous-public-domain-images-pictures/air-pollution-smoke-rising-from-plant-tower_w725_h476.jpg"/>
          <p:cNvPicPr>
            <a:picLocks noChangeAspect="1" noChangeArrowheads="1"/>
          </p:cNvPicPr>
          <p:nvPr/>
        </p:nvPicPr>
        <p:blipFill>
          <a:blip r:embed="rId3" cstate="print"/>
          <a:srcRect/>
          <a:stretch>
            <a:fillRect/>
          </a:stretch>
        </p:blipFill>
        <p:spPr bwMode="auto">
          <a:xfrm>
            <a:off x="4953000" y="3505200"/>
            <a:ext cx="3924979" cy="3200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Violent Motion</a:t>
            </a:r>
            <a:endParaRPr lang="en-US" dirty="0"/>
          </a:p>
        </p:txBody>
      </p:sp>
      <p:sp>
        <p:nvSpPr>
          <p:cNvPr id="3" name="Content Placeholder 2"/>
          <p:cNvSpPr>
            <a:spLocks noGrp="1"/>
          </p:cNvSpPr>
          <p:nvPr>
            <p:ph sz="quarter" idx="1"/>
          </p:nvPr>
        </p:nvSpPr>
        <p:spPr/>
        <p:txBody>
          <a:bodyPr/>
          <a:lstStyle/>
          <a:p>
            <a:r>
              <a:rPr lang="en-US" dirty="0" smtClean="0"/>
              <a:t>Resulted from pushing or pulling forces</a:t>
            </a:r>
          </a:p>
          <a:p>
            <a:r>
              <a:rPr lang="en-US" dirty="0" smtClean="0"/>
              <a:t>Violent motion had to be imposed by something</a:t>
            </a:r>
          </a:p>
          <a:p>
            <a:endParaRPr lang="en-US" dirty="0"/>
          </a:p>
        </p:txBody>
      </p:sp>
      <p:pic>
        <p:nvPicPr>
          <p:cNvPr id="29698" name="Picture 2" descr="http://upload.wikimedia.org/wikipedia/commons/thumb/d/d8/Irish_600kg_euro_chap_2009.JPG/300px-Irish_600kg_euro_chap_2009.JPG"/>
          <p:cNvPicPr>
            <a:picLocks noChangeAspect="1" noChangeArrowheads="1"/>
          </p:cNvPicPr>
          <p:nvPr/>
        </p:nvPicPr>
        <p:blipFill>
          <a:blip r:embed="rId2" cstate="print"/>
          <a:srcRect/>
          <a:stretch>
            <a:fillRect/>
          </a:stretch>
        </p:blipFill>
        <p:spPr bwMode="auto">
          <a:xfrm>
            <a:off x="762000" y="2743200"/>
            <a:ext cx="2895600" cy="1914525"/>
          </a:xfrm>
          <a:prstGeom prst="rect">
            <a:avLst/>
          </a:prstGeom>
          <a:noFill/>
        </p:spPr>
      </p:pic>
      <p:pic>
        <p:nvPicPr>
          <p:cNvPr id="29700" name="Picture 4" descr="http://www.history.org/Foundation/journal/Spring07/images/Cream_1.jpg"/>
          <p:cNvPicPr>
            <a:picLocks noChangeAspect="1" noChangeArrowheads="1"/>
          </p:cNvPicPr>
          <p:nvPr/>
        </p:nvPicPr>
        <p:blipFill>
          <a:blip r:embed="rId3" cstate="print"/>
          <a:srcRect/>
          <a:stretch>
            <a:fillRect/>
          </a:stretch>
        </p:blipFill>
        <p:spPr bwMode="auto">
          <a:xfrm>
            <a:off x="3676650" y="2895600"/>
            <a:ext cx="5238750" cy="3581400"/>
          </a:xfrm>
          <a:prstGeom prst="rect">
            <a:avLst/>
          </a:prstGeom>
          <a:noFill/>
        </p:spPr>
      </p:pic>
      <p:pic>
        <p:nvPicPr>
          <p:cNvPr id="29702" name="Picture 6" descr="http://www.watersport-insight.com/wp-content/uploads/2011/01/sailboat-1.jpg"/>
          <p:cNvPicPr>
            <a:picLocks noChangeAspect="1" noChangeArrowheads="1"/>
          </p:cNvPicPr>
          <p:nvPr/>
        </p:nvPicPr>
        <p:blipFill>
          <a:blip r:embed="rId4" cstate="print"/>
          <a:srcRect/>
          <a:stretch>
            <a:fillRect/>
          </a:stretch>
        </p:blipFill>
        <p:spPr bwMode="auto">
          <a:xfrm>
            <a:off x="762000" y="4648200"/>
            <a:ext cx="2895600" cy="211360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The normal state of objects is at rest</a:t>
            </a:r>
          </a:p>
          <a:p>
            <a:pPr lvl="1"/>
            <a:r>
              <a:rPr lang="en-US" dirty="0" smtClean="0"/>
              <a:t>With the exception of celestial objects</a:t>
            </a:r>
          </a:p>
          <a:p>
            <a:r>
              <a:rPr lang="en-US" dirty="0" smtClean="0"/>
              <a:t>Aristotle taught that all motions are due to a sustained push or pull.</a:t>
            </a:r>
          </a:p>
          <a:p>
            <a:r>
              <a:rPr lang="en-US" dirty="0" smtClean="0"/>
              <a:t>Provided that an object is in its proper place, it  will not move unless subjected to a force.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Copernicus</a:t>
            </a:r>
            <a:endParaRPr lang="en-US" dirty="0"/>
          </a:p>
        </p:txBody>
      </p:sp>
      <p:sp>
        <p:nvSpPr>
          <p:cNvPr id="3" name="Content Placeholder 2"/>
          <p:cNvSpPr>
            <a:spLocks noGrp="1"/>
          </p:cNvSpPr>
          <p:nvPr>
            <p:ph sz="quarter" idx="1"/>
          </p:nvPr>
        </p:nvSpPr>
        <p:spPr>
          <a:xfrm>
            <a:off x="457200" y="1524000"/>
            <a:ext cx="4343400" cy="4953000"/>
          </a:xfrm>
        </p:spPr>
        <p:txBody>
          <a:bodyPr>
            <a:normAutofit lnSpcReduction="10000"/>
          </a:bodyPr>
          <a:lstStyle/>
          <a:p>
            <a:r>
              <a:rPr lang="en-US" dirty="0" smtClean="0"/>
              <a:t>Polish astronomer</a:t>
            </a:r>
          </a:p>
          <a:p>
            <a:r>
              <a:rPr lang="en-US" dirty="0" smtClean="0"/>
              <a:t>Believed that the sun was at the center of the universe, not the earth as previously taught.</a:t>
            </a:r>
          </a:p>
          <a:p>
            <a:r>
              <a:rPr lang="en-US" dirty="0" smtClean="0"/>
              <a:t>He discovered this through observation</a:t>
            </a:r>
          </a:p>
          <a:p>
            <a:r>
              <a:rPr lang="en-US" dirty="0" smtClean="0"/>
              <a:t>He published his findings on his death bed, because he feared persecution. </a:t>
            </a:r>
            <a:endParaRPr lang="en-US" dirty="0"/>
          </a:p>
        </p:txBody>
      </p:sp>
      <p:pic>
        <p:nvPicPr>
          <p:cNvPr id="27650" name="Picture 2" descr="http://www.phys.boun.edu.tr/%7Esemiz/universe/near/03ext/Copernicus.jpg"/>
          <p:cNvPicPr>
            <a:picLocks noChangeAspect="1" noChangeArrowheads="1"/>
          </p:cNvPicPr>
          <p:nvPr/>
        </p:nvPicPr>
        <p:blipFill>
          <a:blip r:embed="rId2" cstate="print"/>
          <a:srcRect/>
          <a:stretch>
            <a:fillRect/>
          </a:stretch>
        </p:blipFill>
        <p:spPr bwMode="auto">
          <a:xfrm>
            <a:off x="4953000" y="1447800"/>
            <a:ext cx="3886200" cy="470182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1000" y="2362200"/>
            <a:ext cx="4038600" cy="403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idx="1"/>
          </p:nvPr>
        </p:nvSpPr>
        <p:spPr/>
        <p:txBody>
          <a:bodyPr/>
          <a:lstStyle/>
          <a:p>
            <a:pPr algn="ctr"/>
            <a:r>
              <a:rPr lang="en-US" dirty="0" smtClean="0"/>
              <a:t>Earth at the Center</a:t>
            </a:r>
            <a:endParaRPr lang="en-US" dirty="0"/>
          </a:p>
        </p:txBody>
      </p:sp>
      <p:sp>
        <p:nvSpPr>
          <p:cNvPr id="5" name="Title 4"/>
          <p:cNvSpPr>
            <a:spLocks noGrp="1"/>
          </p:cNvSpPr>
          <p:nvPr>
            <p:ph type="title"/>
          </p:nvPr>
        </p:nvSpPr>
        <p:spPr/>
        <p:txBody>
          <a:bodyPr>
            <a:normAutofit/>
          </a:bodyPr>
          <a:lstStyle/>
          <a:p>
            <a:r>
              <a:rPr lang="en-US" dirty="0" smtClean="0"/>
              <a:t>Geocentric Model vs. Heliocentric Model</a:t>
            </a:r>
            <a:endParaRPr lang="en-US" dirty="0"/>
          </a:p>
        </p:txBody>
      </p:sp>
      <p:sp>
        <p:nvSpPr>
          <p:cNvPr id="6" name="Text Placeholder 5"/>
          <p:cNvSpPr>
            <a:spLocks noGrp="1"/>
          </p:cNvSpPr>
          <p:nvPr>
            <p:ph type="body" idx="3"/>
          </p:nvPr>
        </p:nvSpPr>
        <p:spPr/>
        <p:txBody>
          <a:bodyPr/>
          <a:lstStyle/>
          <a:p>
            <a:pPr algn="ctr"/>
            <a:r>
              <a:rPr lang="en-US" dirty="0" smtClean="0"/>
              <a:t>Sun at the Center</a:t>
            </a:r>
            <a:endParaRPr lang="en-US" dirty="0"/>
          </a:p>
        </p:txBody>
      </p:sp>
      <p:pic>
        <p:nvPicPr>
          <p:cNvPr id="33794" name="Picture 2" descr="http://scienceblogs.com/startswithabang/wp-content/blogs.dir/311/files/2012/04/i-4244256868afbd1432e7536358b4cac8-Copernicus_solar_system.gif"/>
          <p:cNvPicPr>
            <a:picLocks noChangeAspect="1" noChangeArrowheads="1"/>
          </p:cNvPicPr>
          <p:nvPr/>
        </p:nvPicPr>
        <p:blipFill>
          <a:blip r:embed="rId2" cstate="print"/>
          <a:srcRect/>
          <a:stretch>
            <a:fillRect/>
          </a:stretch>
        </p:blipFill>
        <p:spPr bwMode="auto">
          <a:xfrm>
            <a:off x="4648200" y="2362200"/>
            <a:ext cx="4105275" cy="4048125"/>
          </a:xfrm>
          <a:prstGeom prst="rect">
            <a:avLst/>
          </a:prstGeom>
          <a:noFill/>
        </p:spPr>
      </p:pic>
      <p:pic>
        <p:nvPicPr>
          <p:cNvPr id="33796" name="Picture 4" descr="http://stevengoddard.files.wordpress.com/2011/08/aristotle.gif"/>
          <p:cNvPicPr>
            <a:picLocks noChangeAspect="1" noChangeArrowheads="1"/>
          </p:cNvPicPr>
          <p:nvPr/>
        </p:nvPicPr>
        <p:blipFill>
          <a:blip r:embed="rId3" cstate="print"/>
          <a:srcRect/>
          <a:stretch>
            <a:fillRect/>
          </a:stretch>
        </p:blipFill>
        <p:spPr bwMode="auto">
          <a:xfrm>
            <a:off x="457200" y="2514600"/>
            <a:ext cx="3810000" cy="3810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4">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404</TotalTime>
  <Words>1483</Words>
  <Application>Microsoft Office PowerPoint</Application>
  <PresentationFormat>On-screen Show (4:3)</PresentationFormat>
  <Paragraphs>150</Paragraphs>
  <Slides>40</Slides>
  <Notes>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Theme4</vt:lpstr>
      <vt:lpstr>Newton’s First Law of Motion - Inertia</vt:lpstr>
      <vt:lpstr>Famous physicists  views on motion </vt:lpstr>
      <vt:lpstr>Slide 3</vt:lpstr>
      <vt:lpstr>Aristotle</vt:lpstr>
      <vt:lpstr>Natural Motion</vt:lpstr>
      <vt:lpstr>Violent Motion</vt:lpstr>
      <vt:lpstr>Slide 7</vt:lpstr>
      <vt:lpstr>Copernicus</vt:lpstr>
      <vt:lpstr>Geocentric Model vs. Heliocentric Model</vt:lpstr>
      <vt:lpstr>Galileo</vt:lpstr>
      <vt:lpstr>The Leaning Tower of Pisa</vt:lpstr>
      <vt:lpstr>Galileo’s Inclined Planes  </vt:lpstr>
      <vt:lpstr>Galileo’s Inclined Planes Cont.</vt:lpstr>
      <vt:lpstr>Galileo’s Inclined Planes Cont.</vt:lpstr>
      <vt:lpstr>Inertia</vt:lpstr>
      <vt:lpstr>Mechanical Equilibrium</vt:lpstr>
      <vt:lpstr>Force</vt:lpstr>
      <vt:lpstr>Net Force</vt:lpstr>
      <vt:lpstr>Slide 19</vt:lpstr>
      <vt:lpstr>Tension and Weight</vt:lpstr>
      <vt:lpstr>Vector</vt:lpstr>
      <vt:lpstr>Vector and Scalar Quantities</vt:lpstr>
      <vt:lpstr>Mechanical Equilibrium</vt:lpstr>
      <vt:lpstr>The Equilibrium Rule</vt:lpstr>
      <vt:lpstr>Support Force</vt:lpstr>
      <vt:lpstr>Equilibrium of Moving Objects</vt:lpstr>
      <vt:lpstr>Newton’s First  Law of Motion</vt:lpstr>
      <vt:lpstr>What is Inertia?</vt:lpstr>
      <vt:lpstr>Newton’s First Law of Motion</vt:lpstr>
      <vt:lpstr>Slide 30</vt:lpstr>
      <vt:lpstr>On The White Boards…</vt:lpstr>
      <vt:lpstr>Which will move farther? And why?</vt:lpstr>
      <vt:lpstr>Slide 33</vt:lpstr>
      <vt:lpstr>What is Mass?</vt:lpstr>
      <vt:lpstr>Slide 35</vt:lpstr>
      <vt:lpstr>Mass</vt:lpstr>
      <vt:lpstr>Weight</vt:lpstr>
      <vt:lpstr>Newton</vt:lpstr>
      <vt:lpstr>Why does the Earth move?</vt:lpstr>
      <vt:lpstr>Objects move with the Earth</vt:lpstr>
    </vt:vector>
  </TitlesOfParts>
  <Company>St. Clair County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dc:creator>
  <cp:lastModifiedBy>Katie</cp:lastModifiedBy>
  <cp:revision>72</cp:revision>
  <dcterms:created xsi:type="dcterms:W3CDTF">2012-08-22T00:47:27Z</dcterms:created>
  <dcterms:modified xsi:type="dcterms:W3CDTF">2012-09-17T18:53:48Z</dcterms:modified>
</cp:coreProperties>
</file>