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71" r:id="rId9"/>
    <p:sldId id="272" r:id="rId10"/>
    <p:sldId id="260" r:id="rId11"/>
    <p:sldId id="262" r:id="rId12"/>
    <p:sldId id="263" r:id="rId13"/>
    <p:sldId id="264" r:id="rId14"/>
    <p:sldId id="281" r:id="rId15"/>
    <p:sldId id="265" r:id="rId16"/>
    <p:sldId id="273" r:id="rId17"/>
    <p:sldId id="274" r:id="rId18"/>
    <p:sldId id="266" r:id="rId19"/>
    <p:sldId id="275" r:id="rId20"/>
    <p:sldId id="276" r:id="rId21"/>
    <p:sldId id="267" r:id="rId22"/>
    <p:sldId id="277" r:id="rId23"/>
    <p:sldId id="278" r:id="rId24"/>
    <p:sldId id="26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91A4E8-1C59-49B5-B822-5E1FAFEF71AF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3DE2CF-BE02-42B6-ACD7-472FC7D154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ka Naming Compounds</a:t>
            </a:r>
          </a:p>
          <a:p>
            <a:r>
              <a:rPr lang="en-US" dirty="0" smtClean="0"/>
              <a:t>Unit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Binary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metal present can form two or more </a:t>
            </a:r>
            <a:r>
              <a:rPr lang="en-US" dirty="0" err="1" smtClean="0"/>
              <a:t>cations</a:t>
            </a:r>
            <a:r>
              <a:rPr lang="en-US" dirty="0" smtClean="0"/>
              <a:t> that have different charges.</a:t>
            </a:r>
          </a:p>
          <a:p>
            <a:r>
              <a:rPr lang="en-US" dirty="0" smtClean="0"/>
              <a:t>Follow the same rules for Type I compounds but  include a Roman numeral</a:t>
            </a:r>
          </a:p>
          <a:p>
            <a:r>
              <a:rPr lang="en-US" dirty="0" smtClean="0"/>
              <a:t>The Roman numeral tells the charge on the ion, not the number of ions present in the compound. </a:t>
            </a:r>
          </a:p>
          <a:p>
            <a:r>
              <a:rPr lang="en-US" dirty="0" smtClean="0"/>
              <a:t>Metals that form only one </a:t>
            </a:r>
            <a:r>
              <a:rPr lang="en-US" dirty="0" err="1" smtClean="0"/>
              <a:t>cation</a:t>
            </a:r>
            <a:r>
              <a:rPr lang="en-US" dirty="0" smtClean="0"/>
              <a:t> do not need to be identified by a Roman numeral.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Ex: Type II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CuCl</a:t>
            </a:r>
            <a:endParaRPr lang="en-US" dirty="0" smtClean="0"/>
          </a:p>
          <a:p>
            <a:pPr lvl="1"/>
            <a:r>
              <a:rPr lang="en-US" dirty="0" smtClean="0"/>
              <a:t>Cu = </a:t>
            </a:r>
            <a:r>
              <a:rPr lang="en-US" dirty="0" err="1" smtClean="0"/>
              <a:t>Cation</a:t>
            </a:r>
            <a:r>
              <a:rPr lang="en-US" dirty="0" smtClean="0"/>
              <a:t> (plus 1 charge)</a:t>
            </a:r>
          </a:p>
          <a:p>
            <a:pPr lvl="1"/>
            <a:r>
              <a:rPr lang="en-US" dirty="0" err="1" smtClean="0"/>
              <a:t>Cl</a:t>
            </a:r>
            <a:r>
              <a:rPr lang="en-US" dirty="0" smtClean="0"/>
              <a:t> = Anion (negative 1 charge)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Name: Copper chloride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Ex: Type II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HgO</a:t>
            </a:r>
            <a:endParaRPr lang="en-US" dirty="0" smtClean="0"/>
          </a:p>
          <a:p>
            <a:pPr lvl="1"/>
            <a:r>
              <a:rPr lang="en-US" dirty="0" smtClean="0"/>
              <a:t>Hg = </a:t>
            </a:r>
            <a:r>
              <a:rPr lang="en-US" dirty="0" err="1" smtClean="0"/>
              <a:t>Cation</a:t>
            </a:r>
            <a:r>
              <a:rPr lang="en-US" dirty="0" smtClean="0"/>
              <a:t> (plus 2 charge)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 = Anion (negative 2 charge)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Name: Mercury (II) oxide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3177" cy="1392218"/>
          </a:xfrm>
        </p:spPr>
        <p:txBody>
          <a:bodyPr>
            <a:noAutofit/>
          </a:bodyPr>
          <a:lstStyle/>
          <a:p>
            <a:r>
              <a:rPr lang="en-US" sz="3200" dirty="0" smtClean="0"/>
              <a:t>Rules for Naming: Type III Binary Compounds </a:t>
            </a:r>
            <a:r>
              <a:rPr lang="en-US" sz="3200" dirty="0"/>
              <a:t>(</a:t>
            </a:r>
            <a:r>
              <a:rPr lang="en-US" sz="3200" dirty="0" smtClean="0"/>
              <a:t>Contain Only Nonmetals)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first element in the formula is named first, and the full element name is used.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second element is named as though it were an anion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Prefixes are used to denote the numbers of atoms present.</a:t>
            </a:r>
          </a:p>
          <a:p>
            <a:pPr lvl="1"/>
            <a:r>
              <a:rPr lang="en-US" dirty="0" smtClean="0"/>
              <a:t>These prefixes are given in Table 4.3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prefix mono- is never used for naming the first element.</a:t>
            </a:r>
          </a:p>
          <a:p>
            <a:pPr lvl="1"/>
            <a:r>
              <a:rPr lang="en-US" dirty="0" smtClean="0"/>
              <a:t>Ex. CO is called carbon monoxide, not </a:t>
            </a:r>
            <a:r>
              <a:rPr lang="en-US" dirty="0" err="1" smtClean="0"/>
              <a:t>monocarbon</a:t>
            </a:r>
            <a:r>
              <a:rPr lang="en-US" dirty="0" smtClean="0"/>
              <a:t> monoxide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Prefixes in Covalent Compounds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79562"/>
              </p:ext>
            </p:extLst>
          </p:nvPr>
        </p:nvGraphicFramePr>
        <p:xfrm>
          <a:off x="1463675" y="2119313"/>
          <a:ext cx="619601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003"/>
                <a:gridCol w="1549003"/>
                <a:gridCol w="1549003"/>
                <a:gridCol w="15490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Number of Atoms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Prefix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Number of Atoms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Prefix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mono-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hexa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hepta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octa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tetra-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nona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penta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deca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7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Naming Compounds That Contain </a:t>
            </a:r>
            <a:r>
              <a:rPr lang="en-US" dirty="0" err="1" smtClean="0"/>
              <a:t>Ployatomic</a:t>
            </a:r>
            <a:r>
              <a:rPr lang="en-US" dirty="0" smtClean="0"/>
              <a:t>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memorize the names of the polyatomic ions</a:t>
            </a:r>
          </a:p>
          <a:p>
            <a:r>
              <a:rPr lang="en-US" dirty="0" smtClean="0"/>
              <a:t>A polyatomic ion consisting of two or more atoms bound together.</a:t>
            </a:r>
          </a:p>
          <a:p>
            <a:r>
              <a:rPr lang="en-US" dirty="0" smtClean="0"/>
              <a:t>Oxyanion – A polyatomic ion containing at least one oxygen atom and one or more atoms of at least one other element.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6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5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acid is defined as a substance that gives off a hydrogen ion (H+) in water.  Therefore all acids are made up of a hydrogen </a:t>
            </a:r>
            <a:r>
              <a:rPr lang="en-US" dirty="0" err="1"/>
              <a:t>cation</a:t>
            </a:r>
            <a:r>
              <a:rPr lang="en-US" dirty="0"/>
              <a:t> and either a monatomic or polyatomic anion. </a:t>
            </a:r>
          </a:p>
          <a:p>
            <a:r>
              <a:rPr lang="en-US" dirty="0"/>
              <a:t>Acid names are based on the anion ending. </a:t>
            </a:r>
          </a:p>
        </p:txBody>
      </p:sp>
    </p:spTree>
    <p:extLst>
      <p:ext uri="{BB962C8B-B14F-4D97-AF65-F5344CB8AC3E}">
        <p14:creationId xmlns:p14="http://schemas.microsoft.com/office/powerpoint/2010/main" val="34093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7481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anion does not contain oxygen, the acid is named with the prefix hydro- and the suffix –</a:t>
            </a:r>
            <a:r>
              <a:rPr lang="en-US" dirty="0" err="1" smtClean="0"/>
              <a:t>ic</a:t>
            </a:r>
            <a:r>
              <a:rPr lang="en-US" dirty="0" smtClean="0"/>
              <a:t> attached to the root name for the element. </a:t>
            </a:r>
          </a:p>
          <a:p>
            <a:r>
              <a:rPr lang="en-US" dirty="0" smtClean="0"/>
              <a:t>Example: Acid – </a:t>
            </a:r>
            <a:r>
              <a:rPr lang="en-US" dirty="0" err="1" smtClean="0"/>
              <a:t>HCl</a:t>
            </a:r>
            <a:endParaRPr lang="en-US" dirty="0" smtClean="0"/>
          </a:p>
          <a:p>
            <a:pPr lvl="1"/>
            <a:r>
              <a:rPr lang="en-US" dirty="0" smtClean="0"/>
              <a:t>Anion – </a:t>
            </a:r>
            <a:r>
              <a:rPr lang="en-US" dirty="0" err="1" smtClean="0"/>
              <a:t>Cl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Name – hydrochloric acid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69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1"/>
            <a:ext cx="65532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6000" u="sng" dirty="0"/>
              <a:t>Anion ending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_____- ide		</a:t>
            </a:r>
          </a:p>
          <a:p>
            <a:pPr>
              <a:buFont typeface="Wingdings" pitchFamily="2" charset="2"/>
              <a:buNone/>
            </a:pPr>
            <a:endParaRPr lang="en-US" sz="6000" dirty="0"/>
          </a:p>
          <a:p>
            <a:pPr>
              <a:buFont typeface="Wingdings" pitchFamily="2" charset="2"/>
              <a:buNone/>
            </a:pPr>
            <a:r>
              <a:rPr lang="en-US" sz="6000" u="sng" dirty="0"/>
              <a:t>Acid Name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hydro-_____-</a:t>
            </a:r>
            <a:r>
              <a:rPr lang="en-US" sz="6000" dirty="0" err="1"/>
              <a:t>ic</a:t>
            </a:r>
            <a:r>
              <a:rPr lang="en-US" sz="6000" dirty="0"/>
              <a:t>	+	acid </a:t>
            </a:r>
          </a:p>
        </p:txBody>
      </p:sp>
    </p:spTree>
    <p:extLst>
      <p:ext uri="{BB962C8B-B14F-4D97-AF65-F5344CB8AC3E}">
        <p14:creationId xmlns:p14="http://schemas.microsoft.com/office/powerpoint/2010/main" val="321363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two-element compound consisting of a </a:t>
            </a:r>
            <a:r>
              <a:rPr lang="en-US" dirty="0" err="1" smtClean="0"/>
              <a:t>cation</a:t>
            </a:r>
            <a:r>
              <a:rPr lang="en-US" dirty="0" smtClean="0"/>
              <a:t> and an anion.</a:t>
            </a:r>
          </a:p>
          <a:p>
            <a:r>
              <a:rPr lang="en-US" dirty="0" smtClean="0"/>
              <a:t>We will look at two different kinds of binary ionic compounds.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09800"/>
            <a:ext cx="6324600" cy="3733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000" dirty="0"/>
              <a:t>H</a:t>
            </a:r>
            <a:r>
              <a:rPr lang="en-US" sz="6000" baseline="30000" dirty="0"/>
              <a:t>+</a:t>
            </a:r>
            <a:r>
              <a:rPr lang="en-US" sz="6000" dirty="0"/>
              <a:t> + Br</a:t>
            </a:r>
            <a:r>
              <a:rPr lang="en-US" sz="6000" baseline="30000" dirty="0"/>
              <a:t>-</a:t>
            </a:r>
            <a:r>
              <a:rPr lang="en-US" sz="6000" dirty="0"/>
              <a:t>  (bromide) </a:t>
            </a:r>
            <a:r>
              <a:rPr lang="en-US" sz="6000" dirty="0">
                <a:sym typeface="Symbol" pitchFamily="18" charset="2"/>
              </a:rPr>
              <a:t></a:t>
            </a:r>
            <a:r>
              <a:rPr lang="en-US" sz="60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000" dirty="0" err="1"/>
              <a:t>HBr</a:t>
            </a:r>
            <a:r>
              <a:rPr lang="en-US" sz="6000" dirty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000" dirty="0"/>
              <a:t>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000" dirty="0" err="1"/>
              <a:t>hydrobromic</a:t>
            </a:r>
            <a:r>
              <a:rPr lang="en-US" sz="6000" dirty="0"/>
              <a:t> acid </a:t>
            </a:r>
          </a:p>
        </p:txBody>
      </p:sp>
    </p:spTree>
    <p:extLst>
      <p:ext uri="{BB962C8B-B14F-4D97-AF65-F5344CB8AC3E}">
        <p14:creationId xmlns:p14="http://schemas.microsoft.com/office/powerpoint/2010/main" val="274581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196405" cy="390054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When the anion contains oxygen, the acid name is formed from the root name of the central element of the of the anion or the anion name with a suffix of –</a:t>
            </a:r>
            <a:r>
              <a:rPr lang="en-US" dirty="0" err="1"/>
              <a:t>ic</a:t>
            </a:r>
            <a:r>
              <a:rPr lang="en-US" dirty="0"/>
              <a:t> or –</a:t>
            </a:r>
            <a:r>
              <a:rPr lang="en-US" dirty="0" err="1"/>
              <a:t>ous</a:t>
            </a:r>
            <a:r>
              <a:rPr lang="en-US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dirty="0"/>
              <a:t>When the anion name ends in –ate, the suffix –</a:t>
            </a:r>
            <a:r>
              <a:rPr lang="en-US" dirty="0" err="1"/>
              <a:t>ic</a:t>
            </a:r>
            <a:r>
              <a:rPr lang="en-US" dirty="0"/>
              <a:t> is used.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example: </a:t>
            </a:r>
            <a:r>
              <a:rPr lang="en-US" dirty="0" smtClean="0"/>
              <a:t>Acid H2SO4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Anion: sulfate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Name: Sulfuric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14400"/>
            <a:ext cx="6400800" cy="52165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6000" u="sng" dirty="0"/>
              <a:t>Anion ending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_______- ate	</a:t>
            </a:r>
          </a:p>
          <a:p>
            <a:pPr>
              <a:buFont typeface="Wingdings" pitchFamily="2" charset="2"/>
              <a:buNone/>
            </a:pPr>
            <a:endParaRPr lang="en-US" sz="6000" dirty="0"/>
          </a:p>
          <a:p>
            <a:pPr>
              <a:buFont typeface="Wingdings" pitchFamily="2" charset="2"/>
              <a:buNone/>
            </a:pPr>
            <a:r>
              <a:rPr lang="en-US" sz="6000" u="sng" dirty="0"/>
              <a:t>Acid Name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__________- </a:t>
            </a:r>
            <a:r>
              <a:rPr lang="en-US" sz="6000" dirty="0" err="1"/>
              <a:t>ic</a:t>
            </a:r>
            <a:r>
              <a:rPr lang="en-US" sz="6000" dirty="0"/>
              <a:t>	+	acid </a:t>
            </a:r>
          </a:p>
        </p:txBody>
      </p:sp>
    </p:spTree>
    <p:extLst>
      <p:ext uri="{BB962C8B-B14F-4D97-AF65-F5344CB8AC3E}">
        <p14:creationId xmlns:p14="http://schemas.microsoft.com/office/powerpoint/2010/main" val="124348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6400800" cy="3886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6000" dirty="0"/>
              <a:t>H</a:t>
            </a:r>
            <a:r>
              <a:rPr lang="en-US" sz="6000" baseline="30000" dirty="0"/>
              <a:t>+</a:t>
            </a:r>
            <a:r>
              <a:rPr lang="en-US" sz="6000" dirty="0"/>
              <a:t> + SO</a:t>
            </a:r>
            <a:r>
              <a:rPr lang="en-US" sz="6000" baseline="-25000" dirty="0"/>
              <a:t>4</a:t>
            </a:r>
            <a:r>
              <a:rPr lang="en-US" sz="6000" baseline="30000" dirty="0"/>
              <a:t>2-</a:t>
            </a:r>
            <a:r>
              <a:rPr lang="en-US" sz="6000" dirty="0"/>
              <a:t> (sulfate) </a:t>
            </a:r>
            <a:r>
              <a:rPr lang="en-US" sz="6000" dirty="0">
                <a:sym typeface="Symbol" pitchFamily="18" charset="2"/>
              </a:rPr>
              <a:t></a:t>
            </a:r>
            <a:r>
              <a:rPr lang="en-US" sz="60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6000" dirty="0"/>
          </a:p>
          <a:p>
            <a:pPr>
              <a:buFont typeface="Wingdings" pitchFamily="2" charset="2"/>
              <a:buNone/>
            </a:pPr>
            <a:r>
              <a:rPr lang="en-US" sz="6000" dirty="0"/>
              <a:t>H</a:t>
            </a:r>
            <a:r>
              <a:rPr lang="en-US" sz="6000" baseline="-25000" dirty="0"/>
              <a:t>2</a:t>
            </a:r>
            <a:r>
              <a:rPr lang="en-US" sz="6000" dirty="0"/>
              <a:t>SO</a:t>
            </a:r>
            <a:r>
              <a:rPr lang="en-US" sz="6000" baseline="-25000" dirty="0"/>
              <a:t>4</a:t>
            </a:r>
            <a:r>
              <a:rPr lang="en-US" sz="60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or 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sulfuric acid </a:t>
            </a:r>
          </a:p>
        </p:txBody>
      </p:sp>
    </p:spTree>
    <p:extLst>
      <p:ext uri="{BB962C8B-B14F-4D97-AF65-F5344CB8AC3E}">
        <p14:creationId xmlns:p14="http://schemas.microsoft.com/office/powerpoint/2010/main" val="59312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196405" cy="39005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When the anion name ends in –</a:t>
            </a:r>
            <a:r>
              <a:rPr lang="en-US" dirty="0" err="1" smtClean="0"/>
              <a:t>ite</a:t>
            </a:r>
            <a:r>
              <a:rPr lang="en-US" dirty="0" smtClean="0"/>
              <a:t>, the suffix –</a:t>
            </a:r>
            <a:r>
              <a:rPr lang="en-US" dirty="0" err="1" smtClean="0"/>
              <a:t>ous</a:t>
            </a:r>
            <a:r>
              <a:rPr lang="en-US" dirty="0" smtClean="0"/>
              <a:t> is used in the acid name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</a:t>
            </a:r>
            <a:r>
              <a:rPr lang="en-US" dirty="0"/>
              <a:t>example: </a:t>
            </a:r>
            <a:r>
              <a:rPr lang="en-US" dirty="0" smtClean="0"/>
              <a:t>Acid – H2SO3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Anion: sulfite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Name: Sulfurous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4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62000"/>
            <a:ext cx="65532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5400" u="sng" dirty="0"/>
              <a:t>Anion ending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________- </a:t>
            </a:r>
            <a:r>
              <a:rPr lang="en-US" sz="5400" dirty="0" err="1"/>
              <a:t>ite</a:t>
            </a:r>
            <a:r>
              <a:rPr lang="en-US" sz="5400" dirty="0"/>
              <a:t>		</a:t>
            </a:r>
          </a:p>
          <a:p>
            <a:pPr>
              <a:buFont typeface="Wingdings" pitchFamily="2" charset="2"/>
              <a:buNone/>
            </a:pPr>
            <a:endParaRPr lang="en-US" sz="5400" dirty="0"/>
          </a:p>
          <a:p>
            <a:pPr>
              <a:buFont typeface="Wingdings" pitchFamily="2" charset="2"/>
              <a:buNone/>
            </a:pPr>
            <a:endParaRPr lang="en-US" sz="5400" dirty="0"/>
          </a:p>
          <a:p>
            <a:pPr>
              <a:buFont typeface="Wingdings" pitchFamily="2" charset="2"/>
              <a:buNone/>
            </a:pPr>
            <a:r>
              <a:rPr lang="en-US" sz="5400" u="sng" dirty="0"/>
              <a:t>Acid Name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_________- </a:t>
            </a:r>
            <a:r>
              <a:rPr lang="en-US" sz="5400" dirty="0" err="1"/>
              <a:t>ous</a:t>
            </a:r>
            <a:r>
              <a:rPr lang="en-US" sz="5400" dirty="0"/>
              <a:t>	+	acid </a:t>
            </a:r>
          </a:p>
        </p:txBody>
      </p:sp>
    </p:spTree>
    <p:extLst>
      <p:ext uri="{BB962C8B-B14F-4D97-AF65-F5344CB8AC3E}">
        <p14:creationId xmlns:p14="http://schemas.microsoft.com/office/powerpoint/2010/main" val="324465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438400"/>
            <a:ext cx="5791200" cy="3733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6000" dirty="0"/>
              <a:t>H</a:t>
            </a:r>
            <a:r>
              <a:rPr lang="en-US" sz="6000" baseline="30000" dirty="0"/>
              <a:t>+</a:t>
            </a:r>
            <a:r>
              <a:rPr lang="en-US" sz="6000" dirty="0"/>
              <a:t> + NO</a:t>
            </a:r>
            <a:r>
              <a:rPr lang="en-US" sz="6000" baseline="-25000" dirty="0"/>
              <a:t>2</a:t>
            </a:r>
            <a:r>
              <a:rPr lang="en-US" sz="6000" baseline="30000" dirty="0"/>
              <a:t>-</a:t>
            </a:r>
            <a:r>
              <a:rPr lang="en-US" sz="6000" dirty="0"/>
              <a:t> (nitrite)   </a:t>
            </a:r>
            <a:r>
              <a:rPr lang="en-US" sz="6000" dirty="0">
                <a:sym typeface="Symbol" pitchFamily="18" charset="2"/>
              </a:rPr>
              <a:t></a:t>
            </a:r>
            <a:r>
              <a:rPr lang="en-US" sz="60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6000" dirty="0"/>
          </a:p>
          <a:p>
            <a:pPr>
              <a:buFont typeface="Wingdings" pitchFamily="2" charset="2"/>
              <a:buNone/>
            </a:pPr>
            <a:r>
              <a:rPr lang="en-US" sz="6000" dirty="0"/>
              <a:t>HNO</a:t>
            </a:r>
            <a:r>
              <a:rPr lang="en-US" sz="6000" baseline="-25000" dirty="0"/>
              <a:t>2</a:t>
            </a:r>
            <a:r>
              <a:rPr lang="en-US" sz="60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or </a:t>
            </a:r>
          </a:p>
          <a:p>
            <a:pPr>
              <a:buFont typeface="Wingdings" pitchFamily="2" charset="2"/>
              <a:buNone/>
            </a:pPr>
            <a:r>
              <a:rPr lang="en-US" sz="6000" dirty="0"/>
              <a:t>nitrous acid </a:t>
            </a:r>
          </a:p>
        </p:txBody>
      </p:sp>
    </p:spTree>
    <p:extLst>
      <p:ext uri="{BB962C8B-B14F-4D97-AF65-F5344CB8AC3E}">
        <p14:creationId xmlns:p14="http://schemas.microsoft.com/office/powerpoint/2010/main" val="92571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I Binary Ionic Compounds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2119257"/>
                <a:ext cx="5830645" cy="3603812"/>
              </a:xfrm>
            </p:spPr>
            <p:txBody>
              <a:bodyPr/>
              <a:lstStyle/>
              <a:p>
                <a:r>
                  <a:rPr lang="en-US" dirty="0" smtClean="0"/>
                  <a:t>The metal present forms only one type of </a:t>
                </a:r>
                <a:r>
                  <a:rPr lang="en-US" dirty="0" err="1" smtClean="0"/>
                  <a:t>cation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Group 1 and 2 metals are always type I.</a:t>
                </a:r>
              </a:p>
              <a:p>
                <a:endParaRPr lang="en-US" dirty="0"/>
              </a:p>
              <a:p>
                <a:r>
                  <a:rPr lang="en-US" dirty="0" smtClean="0"/>
                  <a:t>Na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𝑁𝑎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/>
                  <a:t>Cs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𝐶𝑠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err="1" smtClean="0">
                    <a:sym typeface="Wingdings" pitchFamily="2" charset="2"/>
                  </a:rPr>
                  <a:t>Ca</a:t>
                </a:r>
                <a:r>
                  <a:rPr lang="en-US" dirty="0" smtClean="0">
                    <a:sym typeface="Wingdings" pitchFamily="2" charset="2"/>
                  </a:rPr>
                  <a:t> 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𝐶𝑎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2+</m:t>
                        </m:r>
                      </m:sup>
                    </m:sSup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Al 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𝐴𝑙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3+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2119257"/>
                <a:ext cx="5830645" cy="3603812"/>
              </a:xfrm>
              <a:blipFill rotWithShape="1">
                <a:blip r:embed="rId2"/>
                <a:stretch>
                  <a:fillRect l="-1046" t="-1184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for Naming Type I Ionic Compounds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119256"/>
                <a:ext cx="7467600" cy="420534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cation</a:t>
                </a:r>
                <a:r>
                  <a:rPr lang="en-US" dirty="0" smtClean="0"/>
                  <a:t> is always named first &amp; the anion second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 simple </a:t>
                </a:r>
                <a:r>
                  <a:rPr lang="en-US" dirty="0" err="1" smtClean="0"/>
                  <a:t>cation</a:t>
                </a:r>
                <a:r>
                  <a:rPr lang="en-US" dirty="0" smtClean="0"/>
                  <a:t> (obtained from a single atom) takes its name from the name of the element.</a:t>
                </a:r>
              </a:p>
              <a:p>
                <a:pPr lvl="1"/>
                <a:r>
                  <a:rPr lang="en-US" dirty="0" smtClean="0"/>
                  <a:t>Ex.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is called sodium in the names of compounds containing this 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19256"/>
                <a:ext cx="7467600" cy="4205343"/>
              </a:xfrm>
              <a:blipFill rotWithShape="1">
                <a:blip r:embed="rId2"/>
                <a:stretch>
                  <a:fillRect l="-653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A simple anion (obtained from a single atom) is named by taking the first part of the element name (root) and adding –ide.</a:t>
                </a:r>
              </a:p>
              <a:p>
                <a:pPr lvl="1"/>
                <a:r>
                  <a:rPr lang="en-US" dirty="0"/>
                  <a:t>Ex.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ion is called chloride. 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Write the name for the compound by combining the names of 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7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Examples: Type I Compounds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3089960"/>
                  </p:ext>
                </p:extLst>
              </p:nvPr>
            </p:nvGraphicFramePr>
            <p:xfrm>
              <a:off x="1524000" y="1524000"/>
              <a:ext cx="6842124" cy="45920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80708"/>
                    <a:gridCol w="2280708"/>
                    <a:gridCol w="2280708"/>
                  </a:tblGrid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Compound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Ions Present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Name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  <a:r>
                            <a:rPr lang="en-US" sz="2400" b="1" dirty="0" err="1" smtClean="0"/>
                            <a:t>Cl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𝑁𝑎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Sodium </a:t>
                          </a:r>
                          <a:r>
                            <a:rPr lang="en-US" sz="2400" b="1" dirty="0" smtClean="0"/>
                            <a:t>Chloride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K</a:t>
                          </a:r>
                          <a:r>
                            <a:rPr lang="en-US" sz="2400" b="1" dirty="0" smtClean="0"/>
                            <a:t>I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Potassium </a:t>
                          </a:r>
                          <a:r>
                            <a:rPr lang="en-US" sz="2400" b="1" dirty="0" smtClean="0"/>
                            <a:t>Iodide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Ca</a:t>
                          </a:r>
                          <a:r>
                            <a:rPr lang="en-US" sz="2400" b="1" dirty="0" err="1" smtClean="0"/>
                            <a:t>S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2+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Calcium</a:t>
                          </a:r>
                          <a:r>
                            <a:rPr lang="en-US" sz="2400" b="1" dirty="0" smtClean="0"/>
                            <a:t> Sulfide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Cs</a:t>
                          </a:r>
                          <a:r>
                            <a:rPr lang="en-US" sz="2400" b="1" dirty="0" err="1" smtClean="0"/>
                            <a:t>Br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𝐶𝑠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𝐵𝑟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Cesium</a:t>
                          </a:r>
                          <a:r>
                            <a:rPr lang="en-US" sz="2400" b="1" dirty="0" smtClean="0"/>
                            <a:t> Bromide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Mg</a:t>
                          </a:r>
                          <a:r>
                            <a:rPr lang="en-US" sz="2400" b="1" dirty="0" err="1" smtClean="0"/>
                            <a:t>O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𝑀𝑔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2+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Magnesium</a:t>
                          </a:r>
                          <a:r>
                            <a:rPr lang="en-US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/>
                            <a:t>Oxide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3089960"/>
                  </p:ext>
                </p:extLst>
              </p:nvPr>
            </p:nvGraphicFramePr>
            <p:xfrm>
              <a:off x="1524000" y="1524000"/>
              <a:ext cx="6842124" cy="45920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80708"/>
                    <a:gridCol w="2280708"/>
                    <a:gridCol w="2280708"/>
                  </a:tblGrid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Compound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Ions Present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Name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Na</a:t>
                          </a:r>
                          <a:r>
                            <a:rPr lang="en-US" sz="2400" b="1" dirty="0" err="1" smtClean="0"/>
                            <a:t>Cl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84444" r="-100267" b="-3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Sodium </a:t>
                          </a:r>
                          <a:r>
                            <a:rPr lang="en-US" sz="2400" b="1" dirty="0" smtClean="0"/>
                            <a:t>Chloride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K</a:t>
                          </a:r>
                          <a:r>
                            <a:rPr lang="en-US" sz="2400" b="1" dirty="0" smtClean="0"/>
                            <a:t>I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84444" r="-100267" b="-2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Potassium </a:t>
                          </a:r>
                          <a:r>
                            <a:rPr lang="en-US" sz="2400" b="1" dirty="0" smtClean="0"/>
                            <a:t>Iodide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650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Ca</a:t>
                          </a:r>
                          <a:r>
                            <a:rPr lang="en-US" sz="2400" b="1" dirty="0" err="1" smtClean="0"/>
                            <a:t>S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62264" r="-100267" b="-2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Calcium</a:t>
                          </a:r>
                          <a:r>
                            <a:rPr lang="en-US" sz="2400" b="1" dirty="0" smtClean="0"/>
                            <a:t> Sulfide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Cs</a:t>
                          </a:r>
                          <a:r>
                            <a:rPr lang="en-US" sz="2400" b="1" dirty="0" err="1" smtClean="0"/>
                            <a:t>Br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62963" r="-100267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Cesium</a:t>
                          </a:r>
                          <a:r>
                            <a:rPr lang="en-US" sz="2400" b="1" dirty="0" smtClean="0"/>
                            <a:t> Bromide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Mg</a:t>
                          </a:r>
                          <a:r>
                            <a:rPr lang="en-US" sz="2400" b="1" dirty="0" err="1" smtClean="0"/>
                            <a:t>O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62963" r="-100267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Magnesium</a:t>
                          </a:r>
                          <a:r>
                            <a:rPr lang="en-US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/>
                            <a:t>Oxide</a:t>
                          </a:r>
                          <a:endParaRPr lang="en-US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35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 the formulas for the following binary compounds.</a:t>
                </a:r>
              </a:p>
              <a:p>
                <a:pPr lvl="0"/>
                <a:r>
                  <a:rPr lang="en-US" dirty="0"/>
                  <a:t>sodium </a:t>
                </a:r>
                <a:r>
                  <a:rPr lang="en-US" dirty="0" smtClean="0"/>
                  <a:t>fluoride</a:t>
                </a:r>
              </a:p>
              <a:p>
                <a:pPr lvl="1"/>
                <a:r>
                  <a:rPr lang="en-US" dirty="0" err="1" smtClean="0"/>
                  <a:t>NaF</a:t>
                </a:r>
                <a:endParaRPr lang="en-US" dirty="0"/>
              </a:p>
              <a:p>
                <a:pPr lvl="0"/>
                <a:r>
                  <a:rPr lang="en-US" dirty="0"/>
                  <a:t>lithium </a:t>
                </a:r>
                <a:r>
                  <a:rPr lang="en-US" dirty="0" smtClean="0"/>
                  <a:t>sulfide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calcium </a:t>
                </a:r>
                <a:r>
                  <a:rPr lang="en-US" dirty="0" smtClean="0"/>
                  <a:t>bromide</a:t>
                </a:r>
              </a:p>
              <a:p>
                <a:pPr lvl="1"/>
                <a:r>
                  <a:rPr lang="en-US" dirty="0" err="1" smtClean="0"/>
                  <a:t>Ca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3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19256"/>
            <a:ext cx="5754445" cy="4052943"/>
          </a:xfrm>
        </p:spPr>
        <p:txBody>
          <a:bodyPr>
            <a:normAutofit/>
          </a:bodyPr>
          <a:lstStyle/>
          <a:p>
            <a:r>
              <a:rPr lang="en-US" dirty="0"/>
              <a:t>Write the names for the following binary compounds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BeF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sz="2800" baseline="-25000" dirty="0" smtClean="0"/>
              <a:t>Beryllium Fluoride</a:t>
            </a:r>
            <a:endParaRPr lang="en-US" sz="2800" dirty="0"/>
          </a:p>
          <a:p>
            <a:r>
              <a:rPr lang="en-US" dirty="0" smtClean="0"/>
              <a:t> </a:t>
            </a:r>
            <a:r>
              <a:rPr lang="en-US" dirty="0" err="1" smtClean="0"/>
              <a:t>NaI</a:t>
            </a:r>
            <a:endParaRPr lang="en-US" dirty="0" smtClean="0"/>
          </a:p>
          <a:p>
            <a:pPr lvl="1"/>
            <a:r>
              <a:rPr lang="en-US" sz="2400" dirty="0" smtClean="0"/>
              <a:t>Sodium iodide</a:t>
            </a:r>
          </a:p>
          <a:p>
            <a:r>
              <a:rPr lang="en-US" dirty="0" smtClean="0"/>
              <a:t>AlBr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sz="2800" baseline="-25000" dirty="0" smtClean="0"/>
              <a:t>Aluminum bromide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19256"/>
            <a:ext cx="5754445" cy="4052943"/>
          </a:xfrm>
        </p:spPr>
        <p:txBody>
          <a:bodyPr>
            <a:normAutofit/>
          </a:bodyPr>
          <a:lstStyle/>
          <a:p>
            <a:r>
              <a:rPr lang="en-US" dirty="0"/>
              <a:t>Write the names for the following binary compounds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sz="2800" baseline="-25000" dirty="0" smtClean="0"/>
              <a:t>Radium nitride</a:t>
            </a:r>
            <a:endParaRPr lang="en-US" sz="2800" dirty="0"/>
          </a:p>
          <a:p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en-US" sz="2400" dirty="0" smtClean="0"/>
              <a:t>Potassium sulfide</a:t>
            </a:r>
            <a:endParaRPr lang="en-US" sz="2400" dirty="0"/>
          </a:p>
          <a:p>
            <a:r>
              <a:rPr lang="en-US" dirty="0" err="1"/>
              <a:t>SrO</a:t>
            </a:r>
            <a:endParaRPr lang="en-US" baseline="-25000" dirty="0" smtClean="0"/>
          </a:p>
          <a:p>
            <a:pPr lvl="1"/>
            <a:r>
              <a:rPr lang="en-US" sz="2800" baseline="-25000" dirty="0" smtClean="0"/>
              <a:t>Strontium Oxide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307</TotalTime>
  <Words>864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Nomenclature</vt:lpstr>
      <vt:lpstr>Binary Ionic Compounds</vt:lpstr>
      <vt:lpstr>Type I Binary Ionic Compounds</vt:lpstr>
      <vt:lpstr>Rules for Naming Type I Ionic Compounds</vt:lpstr>
      <vt:lpstr>PowerPoint Presentation</vt:lpstr>
      <vt:lpstr>Examples: Type I Compounds</vt:lpstr>
      <vt:lpstr>Practice</vt:lpstr>
      <vt:lpstr>Practice</vt:lpstr>
      <vt:lpstr>Practice</vt:lpstr>
      <vt:lpstr>Type II Binary Compounds</vt:lpstr>
      <vt:lpstr>Ex: Type II Ionic Compounds</vt:lpstr>
      <vt:lpstr>Ex: Type II Ionic Compounds</vt:lpstr>
      <vt:lpstr>Rules for Naming: Type III Binary Compounds (Contain Only Nonmetals)</vt:lpstr>
      <vt:lpstr>Prefixes in Covalent Compounds</vt:lpstr>
      <vt:lpstr>Naming Compounds That Contain Ployatomic Ions</vt:lpstr>
      <vt:lpstr>Naming Acids</vt:lpstr>
      <vt:lpstr>PowerPoint Presentation</vt:lpstr>
      <vt:lpstr>Rules for Naming Acids</vt:lpstr>
      <vt:lpstr>PowerPoint Presentation</vt:lpstr>
      <vt:lpstr>Example</vt:lpstr>
      <vt:lpstr>Rules for Naming Acids</vt:lpstr>
      <vt:lpstr>PowerPoint Presentation</vt:lpstr>
      <vt:lpstr>Example</vt:lpstr>
      <vt:lpstr>Rules for Naming Acids</vt:lpstr>
      <vt:lpstr>PowerPoint Presentation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Katie Mavis</cp:lastModifiedBy>
  <cp:revision>18</cp:revision>
  <dcterms:created xsi:type="dcterms:W3CDTF">2012-10-22T12:45:11Z</dcterms:created>
  <dcterms:modified xsi:type="dcterms:W3CDTF">2013-07-05T14:15:45Z</dcterms:modified>
</cp:coreProperties>
</file>