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DB6ACA1-F272-4A60-BB75-A0E9A206787B}" type="datetimeFigureOut">
              <a:rPr lang="en-US" smtClean="0"/>
              <a:pPr/>
              <a:t>4/9/2013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35B260-0534-439F-8E91-E6DEE977AA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6ACA1-F272-4A60-BB75-A0E9A206787B}"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5B260-0534-439F-8E91-E6DEE977A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6ACA1-F272-4A60-BB75-A0E9A206787B}"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5B260-0534-439F-8E91-E6DEE977AA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DB6ACA1-F272-4A60-BB75-A0E9A206787B}" type="datetimeFigureOut">
              <a:rPr lang="en-US" smtClean="0"/>
              <a:pPr/>
              <a:t>4/9/2013</a:t>
            </a:fld>
            <a:endParaRPr lang="en-US"/>
          </a:p>
        </p:txBody>
      </p:sp>
      <p:sp>
        <p:nvSpPr>
          <p:cNvPr id="9" name="Slide Number Placeholder 8"/>
          <p:cNvSpPr>
            <a:spLocks noGrp="1"/>
          </p:cNvSpPr>
          <p:nvPr>
            <p:ph type="sldNum" sz="quarter" idx="15"/>
          </p:nvPr>
        </p:nvSpPr>
        <p:spPr/>
        <p:txBody>
          <a:bodyPr rtlCol="0"/>
          <a:lstStyle/>
          <a:p>
            <a:fld id="{E635B260-0534-439F-8E91-E6DEE977AA0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DB6ACA1-F272-4A60-BB75-A0E9A206787B}" type="datetimeFigureOut">
              <a:rPr lang="en-US" smtClean="0"/>
              <a:pPr/>
              <a:t>4/9/2013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635B260-0534-439F-8E91-E6DEE977AA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6ACA1-F272-4A60-BB75-A0E9A206787B}"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5B260-0534-439F-8E91-E6DEE977AA0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DB6ACA1-F272-4A60-BB75-A0E9A206787B}" type="datetimeFigureOut">
              <a:rPr lang="en-US" smtClean="0"/>
              <a:pPr/>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5B260-0534-439F-8E91-E6DEE977AA0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DB6ACA1-F272-4A60-BB75-A0E9A206787B}" type="datetimeFigureOut">
              <a:rPr lang="en-US" smtClean="0"/>
              <a:pPr/>
              <a:t>4/9/2013</a:t>
            </a:fld>
            <a:endParaRPr lang="en-US"/>
          </a:p>
        </p:txBody>
      </p:sp>
      <p:sp>
        <p:nvSpPr>
          <p:cNvPr id="7" name="Slide Number Placeholder 6"/>
          <p:cNvSpPr>
            <a:spLocks noGrp="1"/>
          </p:cNvSpPr>
          <p:nvPr>
            <p:ph type="sldNum" sz="quarter" idx="11"/>
          </p:nvPr>
        </p:nvSpPr>
        <p:spPr/>
        <p:txBody>
          <a:bodyPr rtlCol="0"/>
          <a:lstStyle/>
          <a:p>
            <a:fld id="{E635B260-0534-439F-8E91-E6DEE977AA0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6ACA1-F272-4A60-BB75-A0E9A206787B}" type="datetimeFigureOut">
              <a:rPr lang="en-US" smtClean="0"/>
              <a:pPr/>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5B260-0534-439F-8E91-E6DEE977A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DB6ACA1-F272-4A60-BB75-A0E9A206787B}" type="datetimeFigureOut">
              <a:rPr lang="en-US" smtClean="0"/>
              <a:pPr/>
              <a:t>4/9/2013</a:t>
            </a:fld>
            <a:endParaRPr lang="en-US"/>
          </a:p>
        </p:txBody>
      </p:sp>
      <p:sp>
        <p:nvSpPr>
          <p:cNvPr id="22" name="Slide Number Placeholder 21"/>
          <p:cNvSpPr>
            <a:spLocks noGrp="1"/>
          </p:cNvSpPr>
          <p:nvPr>
            <p:ph type="sldNum" sz="quarter" idx="15"/>
          </p:nvPr>
        </p:nvSpPr>
        <p:spPr/>
        <p:txBody>
          <a:bodyPr rtlCol="0"/>
          <a:lstStyle/>
          <a:p>
            <a:fld id="{E635B260-0534-439F-8E91-E6DEE977AA0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DB6ACA1-F272-4A60-BB75-A0E9A206787B}" type="datetimeFigureOut">
              <a:rPr lang="en-US" smtClean="0"/>
              <a:pPr/>
              <a:t>4/9/2013</a:t>
            </a:fld>
            <a:endParaRPr lang="en-US"/>
          </a:p>
        </p:txBody>
      </p:sp>
      <p:sp>
        <p:nvSpPr>
          <p:cNvPr id="18" name="Slide Number Placeholder 17"/>
          <p:cNvSpPr>
            <a:spLocks noGrp="1"/>
          </p:cNvSpPr>
          <p:nvPr>
            <p:ph type="sldNum" sz="quarter" idx="11"/>
          </p:nvPr>
        </p:nvSpPr>
        <p:spPr/>
        <p:txBody>
          <a:bodyPr rtlCol="0"/>
          <a:lstStyle/>
          <a:p>
            <a:fld id="{E635B260-0534-439F-8E91-E6DEE977AA0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DB6ACA1-F272-4A60-BB75-A0E9A206787B}" type="datetimeFigureOut">
              <a:rPr lang="en-US" smtClean="0"/>
              <a:pPr/>
              <a:t>4/9/2013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35B260-0534-439F-8E91-E6DEE977AA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Sound	</a:t>
            </a:r>
            <a:endParaRPr lang="en-US" dirty="0"/>
          </a:p>
        </p:txBody>
      </p:sp>
      <p:sp>
        <p:nvSpPr>
          <p:cNvPr id="3" name="Subtitle 2"/>
          <p:cNvSpPr>
            <a:spLocks noGrp="1"/>
          </p:cNvSpPr>
          <p:nvPr>
            <p:ph type="subTitle" idx="1"/>
          </p:nvPr>
        </p:nvSpPr>
        <p:spPr/>
        <p:txBody>
          <a:bodyPr/>
          <a:lstStyle/>
          <a:p>
            <a:r>
              <a:rPr lang="en-US" dirty="0" smtClean="0"/>
              <a:t>Chapter 20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Compression</a:t>
            </a:r>
            <a:endParaRPr lang="en-US" dirty="0"/>
          </a:p>
        </p:txBody>
      </p:sp>
      <p:sp>
        <p:nvSpPr>
          <p:cNvPr id="3" name="Content Placeholder 2"/>
          <p:cNvSpPr>
            <a:spLocks noGrp="1"/>
          </p:cNvSpPr>
          <p:nvPr>
            <p:ph sz="quarter" idx="1"/>
          </p:nvPr>
        </p:nvSpPr>
        <p:spPr/>
        <p:txBody>
          <a:bodyPr/>
          <a:lstStyle/>
          <a:p>
            <a:r>
              <a:rPr lang="en-US" dirty="0" smtClean="0"/>
              <a:t>Condensed region of the medium through which a longitudinal wave travels.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Rarefaction</a:t>
            </a:r>
            <a:endParaRPr lang="en-US" dirty="0"/>
          </a:p>
        </p:txBody>
      </p:sp>
      <p:sp>
        <p:nvSpPr>
          <p:cNvPr id="3" name="Content Placeholder 2"/>
          <p:cNvSpPr>
            <a:spLocks noGrp="1"/>
          </p:cNvSpPr>
          <p:nvPr>
            <p:ph sz="quarter" idx="1"/>
          </p:nvPr>
        </p:nvSpPr>
        <p:spPr/>
        <p:txBody>
          <a:bodyPr/>
          <a:lstStyle/>
          <a:p>
            <a:r>
              <a:rPr lang="en-US" dirty="0" smtClean="0"/>
              <a:t>Rarefied region (of reduced pressure) of the medium through which a longitudinal wave travels.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Think about the radio loudspeaker and a paper cone sitting next to the radio. What happens to the paper cone as music plays in the loudspeaker?</a:t>
            </a:r>
          </a:p>
          <a:p>
            <a:r>
              <a:rPr lang="en-US" dirty="0" smtClean="0"/>
              <a:t>You find that the paper cone vibrates in rhythm with an electrical signal. Air molecules next to the vibrating cone of the speaker are themselves set into vibration, which in turn vibrates against neighboring particles, and so on.</a:t>
            </a:r>
          </a:p>
          <a:p>
            <a:r>
              <a:rPr lang="en-US" dirty="0" smtClean="0"/>
              <a:t>The resulting vibrating air sets your eardrum into vibration, which in turn sends cascades of rhythmic electrical impulses along the cochlea nerve canal and into the brain. An you listen to the sound of music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That Transmit Sound</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Most sounds that we hear are transmitted through the air.</a:t>
            </a:r>
          </a:p>
          <a:p>
            <a:r>
              <a:rPr lang="en-US" dirty="0" smtClean="0"/>
              <a:t>However, any elastic substance – whether solid, liquid, gas, or plasma – can transmit sound.</a:t>
            </a:r>
          </a:p>
          <a:p>
            <a:pPr lvl="1"/>
            <a:r>
              <a:rPr lang="en-US" dirty="0" smtClean="0"/>
              <a:t>Recall that elasticity is the ability of a material that has changed shape in response to an applied force to resume its initial shape once the distorting force is removed.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Travels…</a:t>
            </a:r>
            <a:endParaRPr lang="en-US" dirty="0"/>
          </a:p>
        </p:txBody>
      </p:sp>
      <p:sp>
        <p:nvSpPr>
          <p:cNvPr id="3" name="Content Placeholder 2"/>
          <p:cNvSpPr>
            <a:spLocks noGrp="1"/>
          </p:cNvSpPr>
          <p:nvPr>
            <p:ph sz="quarter" idx="1"/>
          </p:nvPr>
        </p:nvSpPr>
        <p:spPr/>
        <p:txBody>
          <a:bodyPr/>
          <a:lstStyle/>
          <a:p>
            <a:r>
              <a:rPr lang="en-US" dirty="0" smtClean="0"/>
              <a:t>Four times faster in water than in air and about 15 times faster in steel then air.</a:t>
            </a:r>
          </a:p>
          <a:p>
            <a:r>
              <a:rPr lang="en-US" dirty="0" smtClean="0"/>
              <a:t>Relative to solids and liquids, air is a poor conductor of sound.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Liquids and crystalline solids are generally excellent conductors of sound.</a:t>
            </a:r>
          </a:p>
          <a:p>
            <a:r>
              <a:rPr lang="en-US" dirty="0" smtClean="0"/>
              <a:t>The speed of sound is generally greater in solids than in liquids and greater in liquids then in gases.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Sound won’t travel in vacuum because the transmission of sound requires a medium.</a:t>
            </a:r>
          </a:p>
          <a:p>
            <a:r>
              <a:rPr lang="en-US" dirty="0" smtClean="0"/>
              <a:t>If there is nothing to compress and expand, there can be no </a:t>
            </a:r>
            <a:r>
              <a:rPr lang="en-US" smtClean="0"/>
              <a:t>sound.</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of Sound in Air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01041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speed of sound depends on wind conditions, temperature, and humidity.</a:t>
            </a:r>
          </a:p>
          <a:p>
            <a:r>
              <a:rPr lang="en-US" dirty="0" smtClean="0"/>
              <a:t>It doesn’t depend on the loudness or the frequency of the sound</a:t>
            </a:r>
          </a:p>
          <a:p>
            <a:pPr lvl="1"/>
            <a:r>
              <a:rPr lang="en-US" dirty="0" smtClean="0"/>
              <a:t>All sound travels at the same speed</a:t>
            </a:r>
            <a:endParaRPr lang="en-US" dirty="0"/>
          </a:p>
        </p:txBody>
      </p:sp>
    </p:spTree>
    <p:extLst>
      <p:ext uri="{BB962C8B-B14F-4D97-AF65-F5344CB8AC3E}">
        <p14:creationId xmlns:p14="http://schemas.microsoft.com/office/powerpoint/2010/main" xmlns="" val="371718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If a tree fell in the middle of a deep forest hundreds of kilometers away from any living being, would there be a sound?</a:t>
            </a:r>
          </a:p>
          <a:p>
            <a:endParaRPr lang="en-US" dirty="0" smtClean="0"/>
          </a:p>
          <a:p>
            <a:r>
              <a:rPr lang="en-US" i="1" dirty="0" smtClean="0"/>
              <a:t>Use your knowledge of waves &amp; physics to answer the question.</a:t>
            </a:r>
            <a:endParaRPr lang="en-US"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of Sound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719132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We call the reflection of sound an echo</a:t>
            </a:r>
          </a:p>
          <a:p>
            <a:endParaRPr lang="en-US" dirty="0"/>
          </a:p>
          <a:p>
            <a:r>
              <a:rPr lang="en-US" dirty="0" smtClean="0"/>
              <a:t>The fraction of energy carried by the reflected sound wave is large if the surface is rigid and smooth and less if the surface is soft and irregular.</a:t>
            </a:r>
          </a:p>
          <a:p>
            <a:endParaRPr lang="en-US" dirty="0"/>
          </a:p>
          <a:p>
            <a:r>
              <a:rPr lang="en-US" dirty="0" smtClean="0"/>
              <a:t>Sound energy not carried by the reflected sound wave is carried by the “transmitted” (absorbed) wave.</a:t>
            </a:r>
            <a:endParaRPr lang="en-US" dirty="0"/>
          </a:p>
        </p:txBody>
      </p:sp>
    </p:spTree>
    <p:extLst>
      <p:ext uri="{BB962C8B-B14F-4D97-AF65-F5344CB8AC3E}">
        <p14:creationId xmlns:p14="http://schemas.microsoft.com/office/powerpoint/2010/main" xmlns="" val="3595005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Both sound and light obey the same law of reflection</a:t>
            </a:r>
          </a:p>
          <a:p>
            <a:r>
              <a:rPr lang="en-US" dirty="0" smtClean="0"/>
              <a:t>Therefore, sound reflects from a smooth surface the same way that light does.</a:t>
            </a:r>
          </a:p>
          <a:p>
            <a:pPr lvl="1"/>
            <a:r>
              <a:rPr lang="en-US" dirty="0" smtClean="0"/>
              <a:t>The angle of incidence is equal to the angle of reflection</a:t>
            </a:r>
          </a:p>
          <a:p>
            <a:pPr lvl="1"/>
            <a:endParaRPr lang="en-US" dirty="0"/>
          </a:p>
        </p:txBody>
      </p:sp>
    </p:spTree>
    <p:extLst>
      <p:ext uri="{BB962C8B-B14F-4D97-AF65-F5344CB8AC3E}">
        <p14:creationId xmlns:p14="http://schemas.microsoft.com/office/powerpoint/2010/main" xmlns="" val="444667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Sometimes when sound reflects from the walls, ceiling, and floor of a room the sound can become garbled.</a:t>
            </a:r>
          </a:p>
          <a:p>
            <a:r>
              <a:rPr lang="en-US" dirty="0" smtClean="0"/>
              <a:t>This is due to multiple reflections called reverberations</a:t>
            </a:r>
            <a:endParaRPr lang="en-US" dirty="0"/>
          </a:p>
        </p:txBody>
      </p:sp>
    </p:spTree>
    <p:extLst>
      <p:ext uri="{BB962C8B-B14F-4D97-AF65-F5344CB8AC3E}">
        <p14:creationId xmlns:p14="http://schemas.microsoft.com/office/powerpoint/2010/main" xmlns="" val="1824134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However, if the reflective surfaces are too absorbent, the sound level will be too low and the hall will sound dull and lifeless. </a:t>
            </a:r>
          </a:p>
          <a:p>
            <a:endParaRPr lang="en-US" dirty="0"/>
          </a:p>
          <a:p>
            <a:r>
              <a:rPr lang="en-US" dirty="0" smtClean="0"/>
              <a:t>Reflection of sound in a room makes it sound lively and full, which is why many people choose to sing in the shower.</a:t>
            </a:r>
          </a:p>
          <a:p>
            <a:endParaRPr lang="en-US" dirty="0"/>
          </a:p>
        </p:txBody>
      </p:sp>
    </p:spTree>
    <p:extLst>
      <p:ext uri="{BB962C8B-B14F-4D97-AF65-F5344CB8AC3E}">
        <p14:creationId xmlns:p14="http://schemas.microsoft.com/office/powerpoint/2010/main" xmlns="" val="3227957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Acoustics </a:t>
            </a:r>
            <a:endParaRPr lang="en-US" dirty="0"/>
          </a:p>
        </p:txBody>
      </p:sp>
      <p:sp>
        <p:nvSpPr>
          <p:cNvPr id="3" name="Content Placeholder 2"/>
          <p:cNvSpPr>
            <a:spLocks noGrp="1"/>
          </p:cNvSpPr>
          <p:nvPr>
            <p:ph sz="quarter" idx="1"/>
          </p:nvPr>
        </p:nvSpPr>
        <p:spPr/>
        <p:txBody>
          <a:bodyPr/>
          <a:lstStyle/>
          <a:p>
            <a:r>
              <a:rPr lang="en-US" dirty="0" smtClean="0"/>
              <a:t>The study of sound properties </a:t>
            </a:r>
          </a:p>
          <a:p>
            <a:endParaRPr lang="en-US" dirty="0"/>
          </a:p>
          <a:p>
            <a:r>
              <a:rPr lang="en-US" dirty="0" smtClean="0"/>
              <a:t>Music halls often place highly reflective surfaces behind the stage to direct sound or reflective surfaces are suspended above the </a:t>
            </a:r>
            <a:r>
              <a:rPr lang="en-US" dirty="0"/>
              <a:t>s</a:t>
            </a:r>
            <a:r>
              <a:rPr lang="en-US" dirty="0" smtClean="0"/>
              <a:t>tage in some concert halls. </a:t>
            </a:r>
            <a:endParaRPr lang="en-US" dirty="0"/>
          </a:p>
        </p:txBody>
      </p:sp>
    </p:spTree>
    <p:extLst>
      <p:ext uri="{BB962C8B-B14F-4D97-AF65-F5344CB8AC3E}">
        <p14:creationId xmlns:p14="http://schemas.microsoft.com/office/powerpoint/2010/main" xmlns="" val="1380522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Refraction of Sound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074180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Sound waves bend when parts of the wave fronts travel at different speeds</a:t>
            </a:r>
          </a:p>
          <a:p>
            <a:r>
              <a:rPr lang="en-US" dirty="0" smtClean="0"/>
              <a:t>This bending of sound is called refraction</a:t>
            </a:r>
          </a:p>
          <a:p>
            <a:endParaRPr lang="en-US" dirty="0"/>
          </a:p>
          <a:p>
            <a:endParaRPr lang="en-US" dirty="0"/>
          </a:p>
        </p:txBody>
      </p:sp>
    </p:spTree>
    <p:extLst>
      <p:ext uri="{BB962C8B-B14F-4D97-AF65-F5344CB8AC3E}">
        <p14:creationId xmlns:p14="http://schemas.microsoft.com/office/powerpoint/2010/main" xmlns="" val="3668318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On a warm day, the air near the ground may be appreciably warmer than the rest of the air so the speed of sound near the ground increases.</a:t>
            </a:r>
          </a:p>
          <a:p>
            <a:r>
              <a:rPr lang="en-US" dirty="0" smtClean="0"/>
              <a:t>Sound waves therefore tend to bend away from the ground, resulting in sound that does not seem to travel well</a:t>
            </a:r>
          </a:p>
          <a:p>
            <a:endParaRPr lang="en-US" dirty="0"/>
          </a:p>
        </p:txBody>
      </p:sp>
    </p:spTree>
    <p:extLst>
      <p:ext uri="{BB962C8B-B14F-4D97-AF65-F5344CB8AC3E}">
        <p14:creationId xmlns:p14="http://schemas.microsoft.com/office/powerpoint/2010/main" xmlns="" val="84983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Water</a:t>
            </a:r>
            <a:endParaRPr lang="en-US" dirty="0"/>
          </a:p>
        </p:txBody>
      </p:sp>
      <p:sp>
        <p:nvSpPr>
          <p:cNvPr id="3" name="Content Placeholder 2"/>
          <p:cNvSpPr>
            <a:spLocks noGrp="1"/>
          </p:cNvSpPr>
          <p:nvPr>
            <p:ph sz="quarter" idx="1"/>
          </p:nvPr>
        </p:nvSpPr>
        <p:spPr/>
        <p:txBody>
          <a:bodyPr/>
          <a:lstStyle/>
          <a:p>
            <a:r>
              <a:rPr lang="en-US" dirty="0" smtClean="0"/>
              <a:t>Refraction of sound occurs underwater</a:t>
            </a:r>
          </a:p>
          <a:p>
            <a:r>
              <a:rPr lang="en-US" dirty="0" smtClean="0"/>
              <a:t>The speed of sound varies with temperature</a:t>
            </a:r>
          </a:p>
          <a:p>
            <a:endParaRPr lang="en-US" dirty="0"/>
          </a:p>
          <a:p>
            <a:r>
              <a:rPr lang="en-US" dirty="0" smtClean="0"/>
              <a:t>This poses of problem for surface vessels that wish to chart the bottom of the sea, but it is a blessing for submarines who wish to escape detection</a:t>
            </a:r>
          </a:p>
          <a:p>
            <a:endParaRPr lang="en-US" dirty="0"/>
          </a:p>
          <a:p>
            <a:pPr marL="0" indent="0">
              <a:buNone/>
            </a:pPr>
            <a:endParaRPr lang="en-US" dirty="0"/>
          </a:p>
        </p:txBody>
      </p:sp>
    </p:spTree>
    <p:extLst>
      <p:ext uri="{BB962C8B-B14F-4D97-AF65-F5344CB8AC3E}">
        <p14:creationId xmlns:p14="http://schemas.microsoft.com/office/powerpoint/2010/main" xmlns="" val="3929981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a:t>
            </a:r>
            <a:endParaRPr lang="en-US" dirty="0"/>
          </a:p>
        </p:txBody>
      </p:sp>
      <p:sp>
        <p:nvSpPr>
          <p:cNvPr id="3" name="Content Placeholder 2"/>
          <p:cNvSpPr>
            <a:spLocks noGrp="1"/>
          </p:cNvSpPr>
          <p:nvPr>
            <p:ph sz="quarter" idx="1"/>
          </p:nvPr>
        </p:nvSpPr>
        <p:spPr/>
        <p:txBody>
          <a:bodyPr/>
          <a:lstStyle/>
          <a:p>
            <a:r>
              <a:rPr lang="en-US" dirty="0" smtClean="0"/>
              <a:t> Longitudinal wave phenomenon that consists of successive compressions and rarefactions of the medium through which the wave travels.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This technique of using multiple reflections and refractions of ultrasonic waves is used in ultra sounds</a:t>
            </a:r>
            <a:endParaRPr lang="en-US" dirty="0"/>
          </a:p>
        </p:txBody>
      </p:sp>
    </p:spTree>
    <p:extLst>
      <p:ext uri="{BB962C8B-B14F-4D97-AF65-F5344CB8AC3E}">
        <p14:creationId xmlns:p14="http://schemas.microsoft.com/office/powerpoint/2010/main" xmlns="" val="1113718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in Sound Waves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2443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Wave motion of all kinds possesses energy off varying degrees.</a:t>
            </a:r>
          </a:p>
          <a:p>
            <a:endParaRPr lang="en-US" dirty="0"/>
          </a:p>
          <a:p>
            <a:r>
              <a:rPr lang="en-US" dirty="0" smtClean="0"/>
              <a:t>Electromagnetic wave bring us the enormous  amounts of energy (which make life possible), by comparison the energy in sound is extremely small</a:t>
            </a:r>
            <a:endParaRPr lang="en-US" dirty="0"/>
          </a:p>
        </p:txBody>
      </p:sp>
    </p:spTree>
    <p:extLst>
      <p:ext uri="{BB962C8B-B14F-4D97-AF65-F5344CB8AC3E}">
        <p14:creationId xmlns:p14="http://schemas.microsoft.com/office/powerpoint/2010/main" xmlns="" val="2360811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Sound energy dissipates to thermal energy while sound travels in air.</a:t>
            </a:r>
          </a:p>
          <a:p>
            <a:r>
              <a:rPr lang="en-US" dirty="0" smtClean="0"/>
              <a:t>For waves of higher frequency, the sound energy is transformed into internal energy more rapidly than for waves of lower frequencies.</a:t>
            </a:r>
          </a:p>
          <a:p>
            <a:r>
              <a:rPr lang="en-US" dirty="0" smtClean="0"/>
              <a:t>As a result, sound of low frequencies will travel faster through air than sound of higher frequencies</a:t>
            </a:r>
          </a:p>
          <a:p>
            <a:pPr lvl="1"/>
            <a:r>
              <a:rPr lang="en-US" dirty="0" smtClean="0"/>
              <a:t>Which is why the foghorns of ships are of a low frequency </a:t>
            </a:r>
            <a:endParaRPr lang="en-US" dirty="0"/>
          </a:p>
        </p:txBody>
      </p:sp>
    </p:spTree>
    <p:extLst>
      <p:ext uri="{BB962C8B-B14F-4D97-AF65-F5344CB8AC3E}">
        <p14:creationId xmlns:p14="http://schemas.microsoft.com/office/powerpoint/2010/main" xmlns="" val="265119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Forced Vibrations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820097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If you were to strike a tuning fork, the sound from it may be rather faint. However, if you hold the same tuning fork close to the table, the sound is louder.</a:t>
            </a:r>
          </a:p>
          <a:p>
            <a:r>
              <a:rPr lang="en-US" dirty="0" smtClean="0"/>
              <a:t>The table is being forced to vibrate. This is referred to as forced vibration</a:t>
            </a:r>
          </a:p>
          <a:p>
            <a:endParaRPr lang="en-US" dirty="0"/>
          </a:p>
          <a:p>
            <a:r>
              <a:rPr lang="en-US" dirty="0" smtClean="0"/>
              <a:t>This idea is used in musical instruments and music boxes. Both use a sounding board, without the sounding board the sound produced is barely audible. </a:t>
            </a:r>
            <a:endParaRPr lang="en-US" dirty="0"/>
          </a:p>
        </p:txBody>
      </p:sp>
    </p:spTree>
    <p:extLst>
      <p:ext uri="{BB962C8B-B14F-4D97-AF65-F5344CB8AC3E}">
        <p14:creationId xmlns:p14="http://schemas.microsoft.com/office/powerpoint/2010/main" xmlns="" val="3030422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Frequency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063090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Two objects vibrate differently when they are struck.</a:t>
            </a:r>
          </a:p>
          <a:p>
            <a:r>
              <a:rPr lang="en-US" dirty="0" smtClean="0"/>
              <a:t>Any object composed of an elastic material when disturbed will vibrate at its own special set of frequencies, which together form its special sound</a:t>
            </a:r>
          </a:p>
          <a:p>
            <a:pPr lvl="1"/>
            <a:r>
              <a:rPr lang="en-US" dirty="0" smtClean="0"/>
              <a:t>This is known as the object’s natural frequency</a:t>
            </a:r>
            <a:endParaRPr lang="en-US" dirty="0"/>
          </a:p>
        </p:txBody>
      </p:sp>
    </p:spTree>
    <p:extLst>
      <p:ext uri="{BB962C8B-B14F-4D97-AF65-F5344CB8AC3E}">
        <p14:creationId xmlns:p14="http://schemas.microsoft.com/office/powerpoint/2010/main" xmlns="" val="374862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Resonance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659929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Resonance</a:t>
            </a:r>
            <a:endParaRPr lang="en-US" dirty="0"/>
          </a:p>
        </p:txBody>
      </p:sp>
      <p:sp>
        <p:nvSpPr>
          <p:cNvPr id="3" name="Content Placeholder 2"/>
          <p:cNvSpPr>
            <a:spLocks noGrp="1"/>
          </p:cNvSpPr>
          <p:nvPr>
            <p:ph sz="quarter" idx="1"/>
          </p:nvPr>
        </p:nvSpPr>
        <p:spPr/>
        <p:txBody>
          <a:bodyPr/>
          <a:lstStyle/>
          <a:p>
            <a:r>
              <a:rPr lang="en-US" dirty="0" smtClean="0"/>
              <a:t>When the frequency of forced vibrations on an object matches the object’s natural frequency, a dramatic increase in amplitude occurs.</a:t>
            </a:r>
          </a:p>
          <a:p>
            <a:r>
              <a:rPr lang="en-US" dirty="0" smtClean="0"/>
              <a:t>Resonance means “resounding” or “sounding again”</a:t>
            </a:r>
          </a:p>
          <a:p>
            <a:r>
              <a:rPr lang="en-US" dirty="0" smtClean="0"/>
              <a:t>In order for something to resonate it needs a force to pull it back to its starting position and enough energy to keep it vibrating. </a:t>
            </a:r>
          </a:p>
          <a:p>
            <a:r>
              <a:rPr lang="en-US" dirty="0" smtClean="0"/>
              <a:t>Resonance is not restricted to wave motion. It occurs whenever successive impulses are applied to a vibrating object in rhythm with its natural frequency.</a:t>
            </a:r>
            <a:endParaRPr lang="en-US" dirty="0"/>
          </a:p>
        </p:txBody>
      </p:sp>
    </p:spTree>
    <p:extLst>
      <p:ext uri="{BB962C8B-B14F-4D97-AF65-F5344CB8AC3E}">
        <p14:creationId xmlns:p14="http://schemas.microsoft.com/office/powerpoint/2010/main" xmlns="" val="668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Sound</a:t>
            </a:r>
            <a:endParaRPr lang="en-US" dirty="0"/>
          </a:p>
        </p:txBody>
      </p:sp>
      <p:sp>
        <p:nvSpPr>
          <p:cNvPr id="3" name="Content Placeholder 2"/>
          <p:cNvSpPr>
            <a:spLocks noGrp="1"/>
          </p:cNvSpPr>
          <p:nvPr>
            <p:ph sz="quarter" idx="1"/>
          </p:nvPr>
        </p:nvSpPr>
        <p:spPr/>
        <p:txBody>
          <a:bodyPr/>
          <a:lstStyle/>
          <a:p>
            <a:r>
              <a:rPr lang="en-US" dirty="0" smtClean="0"/>
              <a:t>Most sounds are waves produced by the vibrations of material objects.</a:t>
            </a:r>
          </a:p>
          <a:p>
            <a:pPr lvl="1"/>
            <a:r>
              <a:rPr lang="en-US" dirty="0" smtClean="0"/>
              <a:t>A guitar, the sound is produced by the vibrating strings</a:t>
            </a:r>
          </a:p>
          <a:p>
            <a:pPr lvl="1"/>
            <a:r>
              <a:rPr lang="en-US" dirty="0" smtClean="0"/>
              <a:t>A clarinet, the sound is produced by a vibrating reed</a:t>
            </a:r>
          </a:p>
          <a:p>
            <a:pPr lvl="1"/>
            <a:r>
              <a:rPr lang="en-US" dirty="0" smtClean="0"/>
              <a:t>A flute, the sound is produced by a fluttering column of air at the mouthpiece.</a:t>
            </a:r>
          </a:p>
          <a:p>
            <a:pPr lvl="1"/>
            <a:r>
              <a:rPr lang="en-US" dirty="0" smtClean="0"/>
              <a:t>Your voice results from the vibration of your local chords.</a:t>
            </a:r>
          </a:p>
          <a:p>
            <a:pPr lv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Resonance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447800"/>
            <a:ext cx="3810000" cy="5086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19600" y="1440873"/>
            <a:ext cx="4286250" cy="3829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71458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normAutofit fontScale="77500" lnSpcReduction="20000"/>
          </a:bodyPr>
          <a:lstStyle/>
          <a:p>
            <a:r>
              <a:rPr lang="en-US" dirty="0"/>
              <a:t>On 12 April 1831, the 60th Rifle Corps carried out an exercise on </a:t>
            </a:r>
            <a:r>
              <a:rPr lang="en-US" dirty="0" err="1"/>
              <a:t>Kersal</a:t>
            </a:r>
            <a:r>
              <a:rPr lang="en-US" dirty="0"/>
              <a:t> Moor under the command of Lieutenant P. S. Fitzgerald, the son of John Fitzgerald. </a:t>
            </a:r>
            <a:endParaRPr lang="en-US" dirty="0" smtClean="0"/>
          </a:p>
          <a:p>
            <a:r>
              <a:rPr lang="en-US" dirty="0" smtClean="0"/>
              <a:t>As </a:t>
            </a:r>
            <a:r>
              <a:rPr lang="en-US" dirty="0"/>
              <a:t>a detachment of 74 men returned to barracks in </a:t>
            </a:r>
            <a:r>
              <a:rPr lang="en-US" dirty="0" err="1"/>
              <a:t>Salford</a:t>
            </a:r>
            <a:r>
              <a:rPr lang="en-US" dirty="0"/>
              <a:t> by way of the </a:t>
            </a:r>
            <a:r>
              <a:rPr lang="en-US" dirty="0" smtClean="0"/>
              <a:t>bridge the </a:t>
            </a:r>
            <a:r>
              <a:rPr lang="en-US" dirty="0"/>
              <a:t>soldiers, who were marching four abreast, felt it begin to vibrate in time with their footsteps. Finding the vibration a pleasant sensation some of them started to whistle a marching tune, and they began to "</a:t>
            </a:r>
            <a:r>
              <a:rPr lang="en-US" dirty="0" err="1"/>
              <a:t>humour</a:t>
            </a:r>
            <a:r>
              <a:rPr lang="en-US" dirty="0"/>
              <a:t> it by the manner in which they stepped", causing the bridge to vibrate even more</a:t>
            </a:r>
            <a:r>
              <a:rPr lang="en-US" dirty="0" smtClean="0"/>
              <a:t>. </a:t>
            </a:r>
          </a:p>
          <a:p>
            <a:r>
              <a:rPr lang="en-US" dirty="0" smtClean="0"/>
              <a:t>The </a:t>
            </a:r>
            <a:r>
              <a:rPr lang="en-US" dirty="0"/>
              <a:t>head of the column had almost reached the Pendleton side when they heard "a sound resembling an irregular discharge of firearms</a:t>
            </a:r>
            <a:r>
              <a:rPr lang="en-US" dirty="0" smtClean="0"/>
              <a:t>". </a:t>
            </a:r>
          </a:p>
          <a:p>
            <a:r>
              <a:rPr lang="en-US" dirty="0" smtClean="0"/>
              <a:t>Immediately</a:t>
            </a:r>
            <a:r>
              <a:rPr lang="en-US" dirty="0"/>
              <a:t>, one of the iron columns supporting the suspension chains on the Broughton side of the river fell towards the bridge, carrying with it a large stone from the pier to which it had been bolted. </a:t>
            </a:r>
            <a:endParaRPr lang="en-US" dirty="0" smtClean="0"/>
          </a:p>
          <a:p>
            <a:r>
              <a:rPr lang="en-US" dirty="0" smtClean="0"/>
              <a:t>The </a:t>
            </a:r>
            <a:r>
              <a:rPr lang="en-US" dirty="0"/>
              <a:t>corner of the bridge, no longer supported, then fell 16 or 18 feet into the river, throwing about 40 of the soldiers into the water or against the chains. </a:t>
            </a:r>
            <a:endParaRPr lang="en-US" dirty="0" smtClean="0"/>
          </a:p>
          <a:p>
            <a:r>
              <a:rPr lang="en-US" dirty="0" smtClean="0"/>
              <a:t>As </a:t>
            </a:r>
            <a:r>
              <a:rPr lang="en-US" dirty="0"/>
              <a:t>the water was only about two feet (60 cm) deep at that point none of the men were killed, but 20 were injured, including six who suffered severe injuries including broken arms and legs, severe bruising, and contusions to the head</a:t>
            </a:r>
            <a:r>
              <a:rPr lang="en-US" dirty="0" smtClean="0"/>
              <a:t>.</a:t>
            </a:r>
            <a:endParaRPr lang="en-US" dirty="0"/>
          </a:p>
        </p:txBody>
      </p:sp>
    </p:spTree>
    <p:extLst>
      <p:ext uri="{BB962C8B-B14F-4D97-AF65-F5344CB8AC3E}">
        <p14:creationId xmlns:p14="http://schemas.microsoft.com/office/powerpoint/2010/main" xmlns="" val="214837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Broughton Suspension Bridge</a:t>
            </a:r>
          </a:p>
        </p:txBody>
      </p:sp>
      <p:sp>
        <p:nvSpPr>
          <p:cNvPr id="3" name="Text Placeholder 2"/>
          <p:cNvSpPr>
            <a:spLocks noGrp="1"/>
          </p:cNvSpPr>
          <p:nvPr>
            <p:ph type="body" idx="2"/>
          </p:nvPr>
        </p:nvSpPr>
        <p:spPr/>
        <p:txBody>
          <a:bodyPr>
            <a:normAutofit/>
          </a:bodyPr>
          <a:lstStyle/>
          <a:p>
            <a:r>
              <a:rPr lang="en-US" sz="2000" dirty="0" smtClean="0"/>
              <a:t>The bridge was later rebuilt.</a:t>
            </a:r>
            <a:endParaRPr lang="en-US" sz="2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52400"/>
            <a:ext cx="5890892" cy="6553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536181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Tacoma Narrows Bridge (1940)</a:t>
            </a:r>
          </a:p>
        </p:txBody>
      </p:sp>
      <p:sp>
        <p:nvSpPr>
          <p:cNvPr id="3" name="Text Placeholder 2"/>
          <p:cNvSpPr>
            <a:spLocks noGrp="1"/>
          </p:cNvSpPr>
          <p:nvPr>
            <p:ph type="body" idx="2"/>
          </p:nvPr>
        </p:nvSpPr>
        <p:spPr/>
        <p:txBody>
          <a:bodyPr>
            <a:normAutofit/>
          </a:bodyPr>
          <a:lstStyle/>
          <a:p>
            <a:r>
              <a:rPr lang="en-US" sz="1400" dirty="0" smtClean="0"/>
              <a:t>In 1940, four months after being completed. </a:t>
            </a:r>
          </a:p>
          <a:p>
            <a:r>
              <a:rPr lang="en-US" sz="1400" dirty="0" smtClean="0"/>
              <a:t>This bridge was destroyed by wind-generated resonance.</a:t>
            </a:r>
          </a:p>
          <a:p>
            <a:r>
              <a:rPr lang="en-US" sz="1400" dirty="0" smtClean="0"/>
              <a:t>A mild gale produced an irregular force in resonance with the natural frequency of the bridge, steadily increasing the amplitude of vibration until the bridge collapsed. </a:t>
            </a:r>
            <a:endParaRPr lang="en-US" sz="14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52400"/>
            <a:ext cx="5905500" cy="6553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65913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944761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Sound waves can be made to exhibit interference</a:t>
            </a:r>
          </a:p>
          <a:p>
            <a:endParaRPr lang="en-US" dirty="0"/>
          </a:p>
          <a:p>
            <a:r>
              <a:rPr lang="en-US" dirty="0" smtClean="0"/>
              <a:t>In the case of sound, the crest of a wave corresponds to a compression and the through of a wave corresponds to a rarefaction.</a:t>
            </a:r>
          </a:p>
          <a:p>
            <a:r>
              <a:rPr lang="en-US" dirty="0" smtClean="0"/>
              <a:t>Interference occurs for all waves, both transverse and longitudinal.</a:t>
            </a:r>
          </a:p>
          <a:p>
            <a:endParaRPr lang="en-US" dirty="0"/>
          </a:p>
          <a:p>
            <a:r>
              <a:rPr lang="en-US" dirty="0" smtClean="0"/>
              <a:t>Look at figure 20.16 on p.390</a:t>
            </a:r>
            <a:endParaRPr lang="en-US" dirty="0"/>
          </a:p>
        </p:txBody>
      </p:sp>
    </p:spTree>
    <p:extLst>
      <p:ext uri="{BB962C8B-B14F-4D97-AF65-F5344CB8AC3E}">
        <p14:creationId xmlns:p14="http://schemas.microsoft.com/office/powerpoint/2010/main" xmlns="" val="615497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4992716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When two tones of slightly different frequency are sounded together a fluctuation in the loudness of the combined sounds is heard; the sound if loud, then faint, then loud, then faint and so on.</a:t>
            </a:r>
          </a:p>
          <a:p>
            <a:r>
              <a:rPr lang="en-US" dirty="0" smtClean="0"/>
              <a:t>This periodic vibration in the loudness of sound is called beats and is due to interference.</a:t>
            </a:r>
          </a:p>
          <a:p>
            <a:r>
              <a:rPr lang="en-US" dirty="0" smtClean="0"/>
              <a:t>Beats can </a:t>
            </a:r>
            <a:r>
              <a:rPr lang="en-US" smtClean="0"/>
              <a:t>occur with any kind of wave</a:t>
            </a:r>
            <a:endParaRPr lang="en-US" dirty="0"/>
          </a:p>
        </p:txBody>
      </p:sp>
    </p:spTree>
    <p:extLst>
      <p:ext uri="{BB962C8B-B14F-4D97-AF65-F5344CB8AC3E}">
        <p14:creationId xmlns:p14="http://schemas.microsoft.com/office/powerpoint/2010/main" xmlns="" val="178538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original vibration stimulates the vibrations of something larger or more massive, such as the sounding board of a stringed instrument, the air column within a reed or wind instrument. </a:t>
            </a:r>
          </a:p>
          <a:p>
            <a:r>
              <a:rPr lang="en-US" dirty="0" smtClean="0"/>
              <a:t>The vibrating material then sends a disturbance through the surrounding medium, usually air, in the form of longitudinal waves.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Under ordinary conditions, the frequency of the vibrating source and the frequency of the sound waves produced are the same. </a:t>
            </a:r>
          </a:p>
          <a:p>
            <a:r>
              <a:rPr lang="en-US" dirty="0" smtClean="0"/>
              <a:t>We describe our subjective impression about frequency of sound by the word pitch.</a:t>
            </a:r>
          </a:p>
          <a:p>
            <a:pPr lvl="1"/>
            <a:r>
              <a:rPr lang="en-US" dirty="0" smtClean="0"/>
              <a:t>Frequency corresponds to pitch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Sound waves with frequencies below 20 hertz are </a:t>
            </a:r>
            <a:r>
              <a:rPr lang="en-US" b="1" dirty="0" smtClean="0"/>
              <a:t>infrasonic</a:t>
            </a:r>
          </a:p>
          <a:p>
            <a:r>
              <a:rPr lang="en-US" dirty="0" smtClean="0"/>
              <a:t>Sound waves with frequencies above 20,000 hertz are called </a:t>
            </a:r>
            <a:r>
              <a:rPr lang="en-US" b="1" dirty="0" smtClean="0"/>
              <a:t>ultrasonic</a:t>
            </a:r>
          </a:p>
          <a:p>
            <a:r>
              <a:rPr lang="en-US" dirty="0" smtClean="0"/>
              <a:t>We cannot hear infrasonic and ultrasonic sound waves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Sound in Air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When we clap our hands, the sound produced is </a:t>
            </a:r>
            <a:r>
              <a:rPr lang="en-US" dirty="0" err="1" smtClean="0"/>
              <a:t>nonperiodic</a:t>
            </a:r>
            <a:r>
              <a:rPr lang="en-US" dirty="0" smtClean="0"/>
              <a:t>.</a:t>
            </a:r>
          </a:p>
          <a:p>
            <a:r>
              <a:rPr lang="en-US" dirty="0" smtClean="0"/>
              <a:t>It consists of a wave pulse that travels out in all directions.</a:t>
            </a:r>
          </a:p>
          <a:p>
            <a:r>
              <a:rPr lang="en-US" dirty="0" smtClean="0"/>
              <a:t>The pulse disturbs the air in the same way that a similar pulse would disturb a coiled spring or a Slinky.</a:t>
            </a:r>
          </a:p>
          <a:p>
            <a:r>
              <a:rPr lang="en-US" dirty="0" smtClean="0"/>
              <a:t>Each particle moves to and fro along, the direction of the </a:t>
            </a:r>
            <a:r>
              <a:rPr lang="en-US" smtClean="0"/>
              <a:t>expanding wave.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694</TotalTime>
  <Words>1747</Words>
  <Application>Microsoft Office PowerPoint</Application>
  <PresentationFormat>On-screen Show (4:3)</PresentationFormat>
  <Paragraphs>125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Oriel</vt:lpstr>
      <vt:lpstr>Sound </vt:lpstr>
      <vt:lpstr>Slide 2</vt:lpstr>
      <vt:lpstr>Sound</vt:lpstr>
      <vt:lpstr>Origin of Sound</vt:lpstr>
      <vt:lpstr>Slide 5</vt:lpstr>
      <vt:lpstr>Slide 6</vt:lpstr>
      <vt:lpstr>Slide 7</vt:lpstr>
      <vt:lpstr>Nature of Sound in Air</vt:lpstr>
      <vt:lpstr>Slide 9</vt:lpstr>
      <vt:lpstr>Compression</vt:lpstr>
      <vt:lpstr>Rarefaction</vt:lpstr>
      <vt:lpstr>Example…</vt:lpstr>
      <vt:lpstr>Media That Transmit Sound</vt:lpstr>
      <vt:lpstr>Slide 14</vt:lpstr>
      <vt:lpstr>Sound Travels…</vt:lpstr>
      <vt:lpstr>Slide 16</vt:lpstr>
      <vt:lpstr>Slide 17</vt:lpstr>
      <vt:lpstr>Speed of Sound in Air</vt:lpstr>
      <vt:lpstr>Slide 19</vt:lpstr>
      <vt:lpstr>Reflection of Sound</vt:lpstr>
      <vt:lpstr>Slide 21</vt:lpstr>
      <vt:lpstr>Slide 22</vt:lpstr>
      <vt:lpstr>Slide 23</vt:lpstr>
      <vt:lpstr>Slide 24</vt:lpstr>
      <vt:lpstr>Acoustics </vt:lpstr>
      <vt:lpstr>Refraction of Sound</vt:lpstr>
      <vt:lpstr>Slide 27</vt:lpstr>
      <vt:lpstr>Slide 28</vt:lpstr>
      <vt:lpstr>Under Water</vt:lpstr>
      <vt:lpstr>Slide 30</vt:lpstr>
      <vt:lpstr>Energy in Sound Waves</vt:lpstr>
      <vt:lpstr>Slide 32</vt:lpstr>
      <vt:lpstr>Slide 33</vt:lpstr>
      <vt:lpstr>Forced Vibrations</vt:lpstr>
      <vt:lpstr>Slide 35</vt:lpstr>
      <vt:lpstr>Natural Frequency </vt:lpstr>
      <vt:lpstr>Slide 37</vt:lpstr>
      <vt:lpstr>Resonance </vt:lpstr>
      <vt:lpstr>Resonance</vt:lpstr>
      <vt:lpstr>Examples of Resonance</vt:lpstr>
      <vt:lpstr>Slide 41</vt:lpstr>
      <vt:lpstr>Broughton Suspension Bridge</vt:lpstr>
      <vt:lpstr>Tacoma Narrows Bridge (1940)</vt:lpstr>
      <vt:lpstr>Interference</vt:lpstr>
      <vt:lpstr>Slide 45</vt:lpstr>
      <vt:lpstr>Beats</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phoover</dc:creator>
  <cp:lastModifiedBy>phoover</cp:lastModifiedBy>
  <cp:revision>41</cp:revision>
  <dcterms:created xsi:type="dcterms:W3CDTF">2013-03-25T15:05:42Z</dcterms:created>
  <dcterms:modified xsi:type="dcterms:W3CDTF">2013-04-09T18:43:47Z</dcterms:modified>
</cp:coreProperties>
</file>