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6"/>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045325" cy="9345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4660"/>
  </p:normalViewPr>
  <p:slideViewPr>
    <p:cSldViewPr>
      <p:cViewPr>
        <p:scale>
          <a:sx n="70" d="100"/>
          <a:sy n="70" d="100"/>
        </p:scale>
        <p:origin x="-66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2974" cy="467281"/>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90721" y="0"/>
            <a:ext cx="3052974" cy="467281"/>
          </a:xfrm>
          <a:prstGeom prst="rect">
            <a:avLst/>
          </a:prstGeom>
        </p:spPr>
        <p:txBody>
          <a:bodyPr vert="horz" lIns="93662" tIns="46831" rIns="93662" bIns="46831" rtlCol="0"/>
          <a:lstStyle>
            <a:lvl1pPr algn="r">
              <a:defRPr sz="1200"/>
            </a:lvl1pPr>
          </a:lstStyle>
          <a:p>
            <a:fld id="{9D879CBE-B826-4C6A-8245-759CC0DF7BF7}" type="datetimeFigureOut">
              <a:rPr lang="en-US" smtClean="0"/>
              <a:t>5/8/2013</a:t>
            </a:fld>
            <a:endParaRPr lang="en-US"/>
          </a:p>
        </p:txBody>
      </p:sp>
      <p:sp>
        <p:nvSpPr>
          <p:cNvPr id="4" name="Footer Placeholder 3"/>
          <p:cNvSpPr>
            <a:spLocks noGrp="1"/>
          </p:cNvSpPr>
          <p:nvPr>
            <p:ph type="ftr" sz="quarter" idx="2"/>
          </p:nvPr>
        </p:nvSpPr>
        <p:spPr>
          <a:xfrm>
            <a:off x="0" y="8876710"/>
            <a:ext cx="3052974" cy="467281"/>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90721" y="8876710"/>
            <a:ext cx="3052974" cy="467281"/>
          </a:xfrm>
          <a:prstGeom prst="rect">
            <a:avLst/>
          </a:prstGeom>
        </p:spPr>
        <p:txBody>
          <a:bodyPr vert="horz" lIns="93662" tIns="46831" rIns="93662" bIns="46831" rtlCol="0" anchor="b"/>
          <a:lstStyle>
            <a:lvl1pPr algn="r">
              <a:defRPr sz="1200"/>
            </a:lvl1pPr>
          </a:lstStyle>
          <a:p>
            <a:fld id="{84FE2EE7-3A58-4EFA-B60A-AC71F0D6A01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07802F6-7219-4F96-AFFD-275577568454}" type="datetimeFigureOut">
              <a:rPr lang="en-US" smtClean="0"/>
              <a:pPr/>
              <a:t>5/8/2013</a:t>
            </a:fld>
            <a:endParaRPr lang="en-US"/>
          </a:p>
        </p:txBody>
      </p:sp>
      <p:sp>
        <p:nvSpPr>
          <p:cNvPr id="8" name="Slide Number Placeholder 7"/>
          <p:cNvSpPr>
            <a:spLocks noGrp="1"/>
          </p:cNvSpPr>
          <p:nvPr>
            <p:ph type="sldNum" sz="quarter" idx="11"/>
          </p:nvPr>
        </p:nvSpPr>
        <p:spPr/>
        <p:txBody>
          <a:bodyPr/>
          <a:lstStyle/>
          <a:p>
            <a:fld id="{86EFDD55-68D1-4DF7-9563-54872DB2FD7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802F6-7219-4F96-AFFD-275577568454}"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802F6-7219-4F96-AFFD-275577568454}"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7802F6-7219-4F96-AFFD-275577568454}"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802F6-7219-4F96-AFFD-275577568454}" type="datetimeFigureOut">
              <a:rPr lang="en-US" smtClean="0"/>
              <a:pPr/>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7802F6-7219-4F96-AFFD-275577568454}"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FDD55-68D1-4DF7-9563-54872DB2FD7E}"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7802F6-7219-4F96-AFFD-275577568454}" type="datetimeFigureOut">
              <a:rPr lang="en-US" smtClean="0"/>
              <a:pPr/>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EFDD55-68D1-4DF7-9563-54872DB2FD7E}"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802F6-7219-4F96-AFFD-275577568454}" type="datetimeFigureOut">
              <a:rPr lang="en-US" smtClean="0"/>
              <a:pPr/>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802F6-7219-4F96-AFFD-275577568454}" type="datetimeFigureOut">
              <a:rPr lang="en-US" smtClean="0"/>
              <a:pPr/>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802F6-7219-4F96-AFFD-275577568454}"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802F6-7219-4F96-AFFD-275577568454}" type="datetimeFigureOut">
              <a:rPr lang="en-US" smtClean="0"/>
              <a:pPr/>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FDD55-68D1-4DF7-9563-54872DB2FD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F07802F6-7219-4F96-AFFD-275577568454}" type="datetimeFigureOut">
              <a:rPr lang="en-US" smtClean="0"/>
              <a:pPr/>
              <a:t>5/8/2013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6EFDD55-68D1-4DF7-9563-54872DB2FD7E}"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Solutions</a:t>
            </a:r>
            <a:endParaRPr lang="en-US" dirty="0"/>
          </a:p>
        </p:txBody>
      </p:sp>
      <p:sp>
        <p:nvSpPr>
          <p:cNvPr id="3" name="Subtitle 2"/>
          <p:cNvSpPr>
            <a:spLocks noGrp="1"/>
          </p:cNvSpPr>
          <p:nvPr>
            <p:ph type="subTitle" idx="1"/>
          </p:nvPr>
        </p:nvSpPr>
        <p:spPr/>
        <p:txBody>
          <a:bodyPr/>
          <a:lstStyle/>
          <a:p>
            <a:r>
              <a:rPr lang="en-US" dirty="0" smtClean="0"/>
              <a:t>Chapter 15</a:t>
            </a:r>
            <a:endParaRPr lang="en-US" dirty="0"/>
          </a:p>
        </p:txBody>
      </p:sp>
    </p:spTree>
    <p:extLst>
      <p:ext uri="{BB962C8B-B14F-4D97-AF65-F5344CB8AC3E}">
        <p14:creationId xmlns="" xmlns:p14="http://schemas.microsoft.com/office/powerpoint/2010/main" val="1133547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Substances Dissolve</a:t>
            </a:r>
            <a:endParaRPr lang="en-US" dirty="0"/>
          </a:p>
        </p:txBody>
      </p:sp>
      <p:sp>
        <p:nvSpPr>
          <p:cNvPr id="3" name="Content Placeholder 2"/>
          <p:cNvSpPr>
            <a:spLocks noGrp="1"/>
          </p:cNvSpPr>
          <p:nvPr>
            <p:ph idx="1"/>
          </p:nvPr>
        </p:nvSpPr>
        <p:spPr/>
        <p:txBody>
          <a:bodyPr/>
          <a:lstStyle/>
          <a:p>
            <a:r>
              <a:rPr lang="en-US" dirty="0" smtClean="0"/>
              <a:t>For a solute to dissolve in water, a “hole” must be made in the water structure for each solute particle.</a:t>
            </a:r>
          </a:p>
          <a:p>
            <a:r>
              <a:rPr lang="en-US" dirty="0" smtClean="0"/>
              <a:t>Remember… Like dissolves like</a:t>
            </a:r>
          </a:p>
          <a:p>
            <a:pPr lvl="1"/>
            <a:r>
              <a:rPr lang="en-US" dirty="0" smtClean="0"/>
              <a:t>In other words, we observe that a given solvent usually dissolves solutes that have polarities similar to its own.</a:t>
            </a:r>
          </a:p>
        </p:txBody>
      </p:sp>
    </p:spTree>
    <p:extLst>
      <p:ext uri="{BB962C8B-B14F-4D97-AF65-F5344CB8AC3E}">
        <p14:creationId xmlns="" xmlns:p14="http://schemas.microsoft.com/office/powerpoint/2010/main" val="3968094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Saturated – Describes a that contains as much solute as will dissolve at that temperature</a:t>
            </a:r>
          </a:p>
          <a:p>
            <a:r>
              <a:rPr lang="en-US" dirty="0" smtClean="0"/>
              <a:t>Unsaturated – Describes a solution in which more solute can dissolve than is dissolved already at that temperature.</a:t>
            </a:r>
          </a:p>
          <a:p>
            <a:r>
              <a:rPr lang="en-US" dirty="0" smtClean="0"/>
              <a:t>Supersaturated – Describes a solution that contains more solute than a saturated solution will hold at that temperature.</a:t>
            </a:r>
          </a:p>
          <a:p>
            <a:r>
              <a:rPr lang="en-US" dirty="0" smtClean="0"/>
              <a:t>Concentrated – Describes a solution in which a relatively large amount of solute is dissolved in a solution.</a:t>
            </a:r>
          </a:p>
          <a:p>
            <a:r>
              <a:rPr lang="en-US" dirty="0" smtClean="0"/>
              <a:t>Dilute – Describes a solutions in which a relatively small amount of solute is dissolved in a solution.</a:t>
            </a:r>
            <a:endParaRPr lang="en-US" dirty="0"/>
          </a:p>
        </p:txBody>
      </p:sp>
    </p:spTree>
    <p:extLst>
      <p:ext uri="{BB962C8B-B14F-4D97-AF65-F5344CB8AC3E}">
        <p14:creationId xmlns="" xmlns:p14="http://schemas.microsoft.com/office/powerpoint/2010/main" val="409708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Affecting the Rate of Dissolving…</a:t>
            </a:r>
            <a:endParaRPr lang="en-US" dirty="0"/>
          </a:p>
        </p:txBody>
      </p:sp>
      <p:sp>
        <p:nvSpPr>
          <p:cNvPr id="3" name="Content Placeholder 2"/>
          <p:cNvSpPr>
            <a:spLocks noGrp="1"/>
          </p:cNvSpPr>
          <p:nvPr>
            <p:ph idx="1"/>
          </p:nvPr>
        </p:nvSpPr>
        <p:spPr/>
        <p:txBody>
          <a:bodyPr/>
          <a:lstStyle/>
          <a:p>
            <a:r>
              <a:rPr lang="en-US" dirty="0" smtClean="0"/>
              <a:t>Surface Area</a:t>
            </a:r>
          </a:p>
          <a:p>
            <a:pPr lvl="1"/>
            <a:r>
              <a:rPr lang="en-US" dirty="0" smtClean="0"/>
              <a:t>The greater the amount of surface area exposed to the solvent, the faster the dissolving  will occur.</a:t>
            </a:r>
          </a:p>
          <a:p>
            <a:r>
              <a:rPr lang="en-US" dirty="0" smtClean="0"/>
              <a:t>Stirring</a:t>
            </a:r>
          </a:p>
          <a:p>
            <a:pPr lvl="1"/>
            <a:r>
              <a:rPr lang="en-US" dirty="0" smtClean="0"/>
              <a:t>Stirring removes newly dissolved particles from the solid surface and continuously exposes the surface to fresh solvent</a:t>
            </a:r>
          </a:p>
          <a:p>
            <a:r>
              <a:rPr lang="en-US" dirty="0" smtClean="0"/>
              <a:t>Temperature</a:t>
            </a:r>
          </a:p>
          <a:p>
            <a:pPr lvl="1"/>
            <a:r>
              <a:rPr lang="en-US" dirty="0" smtClean="0"/>
              <a:t>Higher temperatures cause the solvent molecules to move more rapidly, thus increasing the rate of the </a:t>
            </a:r>
            <a:r>
              <a:rPr lang="en-US" smtClean="0"/>
              <a:t>dissolving process. </a:t>
            </a:r>
            <a:endParaRPr lang="en-US" dirty="0"/>
          </a:p>
        </p:txBody>
      </p:sp>
    </p:spTree>
    <p:extLst>
      <p:ext uri="{BB962C8B-B14F-4D97-AF65-F5344CB8AC3E}">
        <p14:creationId xmlns="" xmlns:p14="http://schemas.microsoft.com/office/powerpoint/2010/main" val="207261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Describing Solution Composition</a:t>
            </a:r>
            <a:endParaRPr lang="en-US" dirty="0"/>
          </a:p>
        </p:txBody>
      </p:sp>
      <p:sp>
        <p:nvSpPr>
          <p:cNvPr id="3" name="Text Placeholder 2"/>
          <p:cNvSpPr>
            <a:spLocks noGrp="1"/>
          </p:cNvSpPr>
          <p:nvPr>
            <p:ph type="body" idx="1"/>
          </p:nvPr>
        </p:nvSpPr>
        <p:spPr/>
        <p:txBody>
          <a:bodyPr/>
          <a:lstStyle/>
          <a:p>
            <a:r>
              <a:rPr lang="en-US" dirty="0" smtClean="0"/>
              <a:t>Section 15.2</a:t>
            </a:r>
            <a:endParaRPr lang="en-US" dirty="0"/>
          </a:p>
        </p:txBody>
      </p:sp>
    </p:spTree>
    <p:extLst>
      <p:ext uri="{BB962C8B-B14F-4D97-AF65-F5344CB8AC3E}">
        <p14:creationId xmlns="" xmlns:p14="http://schemas.microsoft.com/office/powerpoint/2010/main" val="225124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315200" cy="1154097"/>
          </a:xfrm>
        </p:spPr>
        <p:txBody>
          <a:bodyPr/>
          <a:lstStyle/>
          <a:p>
            <a:r>
              <a:rPr lang="en-US" dirty="0" smtClean="0"/>
              <a:t>Solution Composition: Mass %</a:t>
            </a:r>
            <a:endParaRPr lang="en-US"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688"/>
            </a:stretch>
          </a:blipFill>
        </p:spPr>
        <p:txBody>
          <a:bodyPr/>
          <a:lstStyle/>
          <a:p>
            <a:r>
              <a:rPr lang="en-US" dirty="0">
                <a:noFill/>
              </a:rPr>
              <a:t> </a:t>
            </a:r>
            <a:endParaRPr lang="en-US" dirty="0">
              <a:solidFill>
                <a:schemeClr val="bg1"/>
              </a:solidFill>
            </a:endParaRPr>
          </a:p>
        </p:txBody>
      </p:sp>
    </p:spTree>
    <p:extLst>
      <p:ext uri="{BB962C8B-B14F-4D97-AF65-F5344CB8AC3E}">
        <p14:creationId xmlns="" xmlns:p14="http://schemas.microsoft.com/office/powerpoint/2010/main" val="401499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Composition: Molarity</a:t>
            </a:r>
            <a:endParaRPr lang="en-US" dirty="0"/>
          </a:p>
        </p:txBody>
      </p:sp>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688"/>
            </a:stretch>
          </a:blipFill>
        </p:spPr>
        <p:txBody>
          <a:bodyPr vert="vert"/>
          <a:lstStyle/>
          <a:p>
            <a:r>
              <a:rPr lang="en-US" dirty="0">
                <a:noFill/>
              </a:rPr>
              <a:t> </a:t>
            </a:r>
          </a:p>
        </p:txBody>
      </p:sp>
    </p:spTree>
    <p:extLst>
      <p:ext uri="{BB962C8B-B14F-4D97-AF65-F5344CB8AC3E}">
        <p14:creationId xmlns="" xmlns:p14="http://schemas.microsoft.com/office/powerpoint/2010/main" val="170450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r>
                  <a:rPr lang="en-US" dirty="0" smtClean="0"/>
                  <a:t>Often we need to determine the number of moles of solute present in a given volume of a solution </a:t>
                </a:r>
                <a:r>
                  <a:rPr lang="en-US" dirty="0"/>
                  <a:t>o</a:t>
                </a:r>
                <a:r>
                  <a:rPr lang="en-US" dirty="0" smtClean="0"/>
                  <a:t>f known molarity.</a:t>
                </a:r>
              </a:p>
              <a:p>
                <a:r>
                  <a:rPr lang="en-US" dirty="0" smtClean="0"/>
                  <a:t>When we multiply the molarity of a solution by the volume (in liters), we get the moles of solute present in that sample:</a:t>
                </a:r>
              </a:p>
              <a:p>
                <a:endParaRPr lang="en-US" dirty="0"/>
              </a:p>
              <a:p>
                <a14:m>
                  <m:oMath xmlns:m="http://schemas.openxmlformats.org/officeDocument/2006/math">
                    <m:r>
                      <a:rPr lang="en-US" sz="1800" b="0" i="1" smtClean="0">
                        <a:latin typeface="Cambria Math"/>
                      </a:rPr>
                      <m:t>𝐿𝑖𝑡𝑒𝑟𝑠</m:t>
                    </m:r>
                    <m:r>
                      <a:rPr lang="en-US" sz="1800" b="0" i="1" smtClean="0">
                        <a:latin typeface="Cambria Math"/>
                      </a:rPr>
                      <m:t> </m:t>
                    </m:r>
                    <m:r>
                      <a:rPr lang="en-US" sz="1800" b="0" i="1" smtClean="0">
                        <a:latin typeface="Cambria Math"/>
                      </a:rPr>
                      <m:t>𝑜𝑓</m:t>
                    </m:r>
                    <m:r>
                      <a:rPr lang="en-US" sz="1800" b="0" i="1" smtClean="0">
                        <a:latin typeface="Cambria Math"/>
                      </a:rPr>
                      <m:t> </m:t>
                    </m:r>
                    <m:r>
                      <a:rPr lang="en-US" sz="1800" b="0" i="1" smtClean="0">
                        <a:latin typeface="Cambria Math"/>
                      </a:rPr>
                      <m:t>𝑠𝑜𝑙𝑢𝑡𝑖𝑜𝑛</m:t>
                    </m:r>
                    <m:r>
                      <a:rPr lang="en-US" sz="1800" b="0" i="1" smtClean="0">
                        <a:latin typeface="Cambria Math"/>
                        <a:ea typeface="Cambria Math"/>
                      </a:rPr>
                      <m:t>×</m:t>
                    </m:r>
                    <m:r>
                      <a:rPr lang="en-US" sz="1800" b="0" i="1" smtClean="0">
                        <a:latin typeface="Cambria Math"/>
                        <a:ea typeface="Cambria Math"/>
                      </a:rPr>
                      <m:t>𝑚𝑜𝑙𝑎𝑖𝑟𝑡𝑦</m:t>
                    </m:r>
                    <m:r>
                      <a:rPr lang="en-US" sz="1800" b="0" i="1" smtClean="0">
                        <a:latin typeface="Cambria Math"/>
                        <a:ea typeface="Cambria Math"/>
                      </a:rPr>
                      <m:t>=</m:t>
                    </m:r>
                    <m:r>
                      <a:rPr lang="en-US" sz="1800" b="0" i="1" smtClean="0">
                        <a:latin typeface="Cambria Math"/>
                        <a:ea typeface="Cambria Math"/>
                      </a:rPr>
                      <m:t>𝑙𝑖𝑡𝑒𝑟𝑠</m:t>
                    </m:r>
                    <m:r>
                      <a:rPr lang="en-US" sz="1800" b="0" i="1" smtClean="0">
                        <a:latin typeface="Cambria Math"/>
                        <a:ea typeface="Cambria Math"/>
                      </a:rPr>
                      <m:t> </m:t>
                    </m:r>
                    <m:r>
                      <a:rPr lang="en-US" sz="1800" b="0" i="1" smtClean="0">
                        <a:latin typeface="Cambria Math"/>
                        <a:ea typeface="Cambria Math"/>
                      </a:rPr>
                      <m:t>𝑜𝑓</m:t>
                    </m:r>
                    <m:r>
                      <a:rPr lang="en-US" sz="1800" b="0" i="1" smtClean="0">
                        <a:latin typeface="Cambria Math"/>
                        <a:ea typeface="Cambria Math"/>
                      </a:rPr>
                      <m:t> </m:t>
                    </m:r>
                    <m:r>
                      <a:rPr lang="en-US" sz="1800" b="0" i="1" smtClean="0">
                        <a:latin typeface="Cambria Math"/>
                        <a:ea typeface="Cambria Math"/>
                      </a:rPr>
                      <m:t>𝑠𝑜𝑙𝑢𝑡𝑖𝑜𝑛</m:t>
                    </m:r>
                    <m:r>
                      <a:rPr lang="en-US" sz="1800" b="0" i="1" smtClean="0">
                        <a:latin typeface="Cambria Math"/>
                        <a:ea typeface="Cambria Math"/>
                      </a:rPr>
                      <m:t> </m:t>
                    </m:r>
                    <m:r>
                      <a:rPr lang="en-US" sz="1800" b="0" i="1" smtClean="0">
                        <a:latin typeface="Cambria Math"/>
                        <a:ea typeface="Cambria Math"/>
                      </a:rPr>
                      <m:t>𝑥</m:t>
                    </m:r>
                    <m:f>
                      <m:fPr>
                        <m:ctrlPr>
                          <a:rPr lang="en-US" sz="1800" b="0" i="1" smtClean="0">
                            <a:latin typeface="Cambria Math"/>
                            <a:ea typeface="Cambria Math"/>
                          </a:rPr>
                        </m:ctrlPr>
                      </m:fPr>
                      <m:num>
                        <m:r>
                          <a:rPr lang="en-US" sz="1800" b="0" i="1" smtClean="0">
                            <a:latin typeface="Cambria Math"/>
                            <a:ea typeface="Cambria Math"/>
                          </a:rPr>
                          <m:t>𝑚𝑜𝑙𝑒𝑠</m:t>
                        </m:r>
                        <m:r>
                          <a:rPr lang="en-US" sz="1800" b="0" i="1" smtClean="0">
                            <a:latin typeface="Cambria Math"/>
                            <a:ea typeface="Cambria Math"/>
                          </a:rPr>
                          <m:t> </m:t>
                        </m:r>
                        <m:r>
                          <a:rPr lang="en-US" sz="1800" b="0" i="1" smtClean="0">
                            <a:latin typeface="Cambria Math"/>
                            <a:ea typeface="Cambria Math"/>
                          </a:rPr>
                          <m:t>𝑜𝑓</m:t>
                        </m:r>
                        <m:r>
                          <a:rPr lang="en-US" sz="1800" b="0" i="1" smtClean="0">
                            <a:latin typeface="Cambria Math"/>
                            <a:ea typeface="Cambria Math"/>
                          </a:rPr>
                          <m:t> </m:t>
                        </m:r>
                        <m:r>
                          <a:rPr lang="en-US" sz="1800" b="0" i="1" smtClean="0">
                            <a:latin typeface="Cambria Math"/>
                            <a:ea typeface="Cambria Math"/>
                          </a:rPr>
                          <m:t>𝑠𝑜𝑙𝑢𝑡𝑒</m:t>
                        </m:r>
                      </m:num>
                      <m:den>
                        <m:r>
                          <a:rPr lang="en-US" sz="1800" b="0" i="1" smtClean="0">
                            <a:latin typeface="Cambria Math"/>
                            <a:ea typeface="Cambria Math"/>
                          </a:rPr>
                          <m:t>𝑙𝑖𝑡𝑒𝑟𝑠</m:t>
                        </m:r>
                        <m:r>
                          <a:rPr lang="en-US" sz="1800" b="0" i="1" smtClean="0">
                            <a:latin typeface="Cambria Math"/>
                            <a:ea typeface="Cambria Math"/>
                          </a:rPr>
                          <m:t> </m:t>
                        </m:r>
                        <m:r>
                          <a:rPr lang="en-US" sz="1800" b="0" i="1" smtClean="0">
                            <a:latin typeface="Cambria Math"/>
                            <a:ea typeface="Cambria Math"/>
                          </a:rPr>
                          <m:t>𝑜𝑓</m:t>
                        </m:r>
                        <m:r>
                          <a:rPr lang="en-US" sz="1800" b="0" i="1" smtClean="0">
                            <a:latin typeface="Cambria Math"/>
                            <a:ea typeface="Cambria Math"/>
                          </a:rPr>
                          <m:t> </m:t>
                        </m:r>
                        <m:r>
                          <a:rPr lang="en-US" sz="1800" b="0" i="1" smtClean="0">
                            <a:latin typeface="Cambria Math"/>
                            <a:ea typeface="Cambria Math"/>
                          </a:rPr>
                          <m:t>𝑠𝑜𝑙𝑢𝑡𝑒</m:t>
                        </m:r>
                      </m:den>
                    </m:f>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688" r="-583"/>
                </a:stretch>
              </a:blipFill>
            </p:spPr>
            <p:txBody>
              <a:bodyPr/>
              <a:lstStyle/>
              <a:p>
                <a:r>
                  <a:rPr lang="en-US">
                    <a:noFill/>
                  </a:rPr>
                  <a:t> </a:t>
                </a:r>
              </a:p>
            </p:txBody>
          </p:sp>
        </mc:Fallback>
      </mc:AlternateContent>
    </p:spTree>
    <p:extLst>
      <p:ext uri="{BB962C8B-B14F-4D97-AF65-F5344CB8AC3E}">
        <p14:creationId xmlns="" xmlns:p14="http://schemas.microsoft.com/office/powerpoint/2010/main" val="197570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Dilution</a:t>
            </a:r>
            <a:endParaRPr lang="en-US" dirty="0"/>
          </a:p>
        </p:txBody>
      </p:sp>
      <p:sp>
        <p:nvSpPr>
          <p:cNvPr id="3" name="Content Placeholder 2"/>
          <p:cNvSpPr>
            <a:spLocks noGrp="1"/>
          </p:cNvSpPr>
          <p:nvPr>
            <p:ph idx="1"/>
          </p:nvPr>
        </p:nvSpPr>
        <p:spPr/>
        <p:txBody>
          <a:bodyPr/>
          <a:lstStyle/>
          <a:p>
            <a:r>
              <a:rPr lang="en-US" dirty="0" smtClean="0"/>
              <a:t>The process of adding solvent to a solution to lower the concentration of solute</a:t>
            </a:r>
            <a:endParaRPr lang="en-US" dirty="0"/>
          </a:p>
        </p:txBody>
      </p:sp>
    </p:spTree>
    <p:extLst>
      <p:ext uri="{BB962C8B-B14F-4D97-AF65-F5344CB8AC3E}">
        <p14:creationId xmlns="" xmlns:p14="http://schemas.microsoft.com/office/powerpoint/2010/main" val="340355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14:m>
                  <m:oMath xmlns:m="http://schemas.openxmlformats.org/officeDocument/2006/math">
                    <m:sSub>
                      <m:sSubPr>
                        <m:ctrlPr>
                          <a:rPr lang="en-US" i="1" smtClean="0">
                            <a:latin typeface="Cambria Math"/>
                          </a:rPr>
                        </m:ctrlPr>
                      </m:sSubPr>
                      <m:e>
                        <m:r>
                          <a:rPr lang="en-US" b="0" i="1" smtClean="0">
                            <a:latin typeface="Cambria Math"/>
                          </a:rPr>
                          <m:t>𝑀</m:t>
                        </m:r>
                      </m:e>
                      <m:sub>
                        <m:r>
                          <a:rPr lang="en-US" b="0" i="1" smtClean="0">
                            <a:latin typeface="Cambria Math"/>
                          </a:rPr>
                          <m:t>1</m:t>
                        </m:r>
                      </m:sub>
                    </m:sSub>
                    <m:sSub>
                      <m:sSubPr>
                        <m:ctrlPr>
                          <a:rPr lang="en-US" i="1" smtClean="0">
                            <a:latin typeface="Cambria Math"/>
                          </a:rPr>
                        </m:ctrlPr>
                      </m:sSubPr>
                      <m:e>
                        <m:r>
                          <a:rPr lang="en-US" b="0" i="1" smtClean="0">
                            <a:latin typeface="Cambria Math"/>
                          </a:rPr>
                          <m:t>𝑉</m:t>
                        </m:r>
                      </m:e>
                      <m:sub>
                        <m:r>
                          <a:rPr lang="en-US" b="0" i="1" smtClean="0">
                            <a:latin typeface="Cambria Math"/>
                          </a:rPr>
                          <m:t>1</m:t>
                        </m:r>
                      </m:sub>
                    </m:sSub>
                    <m:r>
                      <a:rPr lang="en-US" i="1" smtClean="0">
                        <a:latin typeface="Cambria Math"/>
                        <a:ea typeface="Cambria Math"/>
                      </a:rPr>
                      <m:t>=</m:t>
                    </m:r>
                    <m:sSub>
                      <m:sSubPr>
                        <m:ctrlPr>
                          <a:rPr lang="en-US" i="1" smtClean="0">
                            <a:latin typeface="Cambria Math"/>
                            <a:ea typeface="Cambria Math"/>
                          </a:rPr>
                        </m:ctrlPr>
                      </m:sSubPr>
                      <m:e>
                        <m:r>
                          <a:rPr lang="en-US" b="0" i="1" smtClean="0">
                            <a:latin typeface="Cambria Math"/>
                            <a:ea typeface="Cambria Math"/>
                          </a:rPr>
                          <m:t>𝑀</m:t>
                        </m:r>
                      </m:e>
                      <m:sub>
                        <m:r>
                          <a:rPr lang="en-US" b="0" i="1" smtClean="0">
                            <a:latin typeface="Cambria Math"/>
                            <a:ea typeface="Cambria Math"/>
                          </a:rPr>
                          <m:t>2</m:t>
                        </m:r>
                      </m:sub>
                    </m:sSub>
                    <m:sSub>
                      <m:sSubPr>
                        <m:ctrlPr>
                          <a:rPr lang="en-US" i="1" smtClean="0">
                            <a:latin typeface="Cambria Math"/>
                            <a:ea typeface="Cambria Math"/>
                          </a:rPr>
                        </m:ctrlPr>
                      </m:sSubPr>
                      <m:e>
                        <m:r>
                          <a:rPr lang="en-US" b="0" i="1" smtClean="0">
                            <a:latin typeface="Cambria Math"/>
                            <a:ea typeface="Cambria Math"/>
                          </a:rPr>
                          <m:t>𝑉</m:t>
                        </m:r>
                      </m:e>
                      <m:sub>
                        <m:r>
                          <a:rPr lang="en-US" b="0" i="1" smtClean="0">
                            <a:latin typeface="Cambria Math"/>
                            <a:ea typeface="Cambria Math"/>
                          </a:rPr>
                          <m:t>2</m:t>
                        </m:r>
                      </m:sub>
                    </m:sSub>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cstate="print"/>
                <a:stretch>
                  <a:fillRect t="-172"/>
                </a:stretch>
              </a:blipFill>
            </p:spPr>
            <p:txBody>
              <a:bodyPr/>
              <a:lstStyle/>
              <a:p>
                <a:r>
                  <a:rPr lang="en-US">
                    <a:noFill/>
                  </a:rPr>
                  <a:t> </a:t>
                </a:r>
              </a:p>
            </p:txBody>
          </p:sp>
        </mc:Fallback>
      </mc:AlternateContent>
    </p:spTree>
    <p:extLst>
      <p:ext uri="{BB962C8B-B14F-4D97-AF65-F5344CB8AC3E}">
        <p14:creationId xmlns="" xmlns:p14="http://schemas.microsoft.com/office/powerpoint/2010/main" val="2706691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Solutions</a:t>
            </a:r>
            <a:endParaRPr lang="en-US" dirty="0"/>
          </a:p>
        </p:txBody>
      </p:sp>
      <p:sp>
        <p:nvSpPr>
          <p:cNvPr id="3" name="Text Placeholder 2"/>
          <p:cNvSpPr>
            <a:spLocks noGrp="1"/>
          </p:cNvSpPr>
          <p:nvPr>
            <p:ph type="body" idx="1"/>
          </p:nvPr>
        </p:nvSpPr>
        <p:spPr/>
        <p:txBody>
          <a:bodyPr/>
          <a:lstStyle/>
          <a:p>
            <a:r>
              <a:rPr lang="en-US" dirty="0" smtClean="0"/>
              <a:t>Section 15.3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Solutions</a:t>
            </a:r>
            <a:endParaRPr lang="en-US" dirty="0"/>
          </a:p>
        </p:txBody>
      </p:sp>
      <p:sp>
        <p:nvSpPr>
          <p:cNvPr id="3" name="Text Placeholder 2"/>
          <p:cNvSpPr>
            <a:spLocks noGrp="1"/>
          </p:cNvSpPr>
          <p:nvPr>
            <p:ph type="body" idx="1"/>
          </p:nvPr>
        </p:nvSpPr>
        <p:spPr/>
        <p:txBody>
          <a:bodyPr/>
          <a:lstStyle/>
          <a:p>
            <a:r>
              <a:rPr lang="en-US" dirty="0" smtClean="0"/>
              <a:t>Section 15.1</a:t>
            </a:r>
            <a:endParaRPr lang="en-US" dirty="0"/>
          </a:p>
        </p:txBody>
      </p:sp>
    </p:spTree>
    <p:extLst>
      <p:ext uri="{BB962C8B-B14F-4D97-AF65-F5344CB8AC3E}">
        <p14:creationId xmlns="" xmlns:p14="http://schemas.microsoft.com/office/powerpoint/2010/main" val="2526637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Neutralization Reactions</a:t>
            </a:r>
            <a:endParaRPr lang="en-US" dirty="0"/>
          </a:p>
        </p:txBody>
      </p:sp>
      <p:sp>
        <p:nvSpPr>
          <p:cNvPr id="3" name="Content Placeholder 2"/>
          <p:cNvSpPr>
            <a:spLocks noGrp="1"/>
          </p:cNvSpPr>
          <p:nvPr>
            <p:ph idx="1"/>
          </p:nvPr>
        </p:nvSpPr>
        <p:spPr/>
        <p:txBody>
          <a:bodyPr/>
          <a:lstStyle/>
          <a:p>
            <a:r>
              <a:rPr lang="en-US" dirty="0" smtClean="0"/>
              <a:t>When we have considered the reactions in solution that result in the formation of a precipitate. </a:t>
            </a:r>
          </a:p>
          <a:p>
            <a:r>
              <a:rPr lang="en-US" dirty="0" smtClean="0"/>
              <a:t>Another common type of reaction is between an acid and a base.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acid is a substance that produces a H+ ion.</a:t>
            </a:r>
          </a:p>
          <a:p>
            <a:r>
              <a:rPr lang="en-US" dirty="0" smtClean="0"/>
              <a:t>A base is a substance that result in the formation of OH- ions.</a:t>
            </a:r>
          </a:p>
          <a:p>
            <a:endParaRPr lang="en-US" dirty="0" smtClean="0"/>
          </a:p>
          <a:p>
            <a:r>
              <a:rPr lang="en-US" dirty="0" smtClean="0"/>
              <a:t>When a strong acid and a strong base react, the reaction produces water.</a:t>
            </a:r>
          </a:p>
          <a:p>
            <a:endParaRPr lang="en-US" dirty="0" smtClean="0"/>
          </a:p>
          <a:p>
            <a:endParaRPr lang="en-US" dirty="0" smtClean="0"/>
          </a:p>
          <a:p>
            <a:endParaRPr lang="en-US" dirty="0" smtClean="0"/>
          </a:p>
          <a:p>
            <a:r>
              <a:rPr lang="en-US" dirty="0" smtClean="0"/>
              <a:t>This is called an Neutralization Reaction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Boiling Point</a:t>
            </a:r>
            <a:endParaRPr lang="en-US" dirty="0"/>
          </a:p>
        </p:txBody>
      </p:sp>
      <p:sp>
        <p:nvSpPr>
          <p:cNvPr id="3" name="Content Placeholder 2"/>
          <p:cNvSpPr>
            <a:spLocks noGrp="1"/>
          </p:cNvSpPr>
          <p:nvPr>
            <p:ph idx="1"/>
          </p:nvPr>
        </p:nvSpPr>
        <p:spPr/>
        <p:txBody>
          <a:bodyPr/>
          <a:lstStyle/>
          <a:p>
            <a:r>
              <a:rPr lang="en-US" dirty="0" smtClean="0"/>
              <a:t>At STP water will freeze at 0°C and boil at 100°C.</a:t>
            </a:r>
          </a:p>
          <a:p>
            <a:r>
              <a:rPr lang="en-US" dirty="0" smtClean="0"/>
              <a:t>If you dissolve table salt in water how will it affect the boiling point?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1154097"/>
          </a:xfrm>
        </p:spPr>
        <p:txBody>
          <a:bodyPr/>
          <a:lstStyle/>
          <a:p>
            <a:r>
              <a:rPr lang="en-US" dirty="0" smtClean="0"/>
              <a:t>Water Bubble Example…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315200" cy="1154097"/>
          </a:xfrm>
        </p:spPr>
        <p:txBody>
          <a:bodyPr/>
          <a:lstStyle/>
          <a:p>
            <a:r>
              <a:rPr lang="en-US" dirty="0" smtClean="0"/>
              <a:t>Freezing Point</a:t>
            </a:r>
            <a:endParaRPr lang="en-US" dirty="0"/>
          </a:p>
        </p:txBody>
      </p:sp>
      <p:sp>
        <p:nvSpPr>
          <p:cNvPr id="3" name="Content Placeholder 2"/>
          <p:cNvSpPr>
            <a:spLocks noGrp="1"/>
          </p:cNvSpPr>
          <p:nvPr>
            <p:ph idx="1"/>
          </p:nvPr>
        </p:nvSpPr>
        <p:spPr>
          <a:xfrm>
            <a:off x="914400" y="1676401"/>
            <a:ext cx="7315200" cy="4632960"/>
          </a:xfrm>
        </p:spPr>
        <p:txBody>
          <a:bodyPr/>
          <a:lstStyle/>
          <a:p>
            <a:r>
              <a:rPr lang="en-US" b="1" u="sng" dirty="0" err="1" smtClean="0"/>
              <a:t>Colligative</a:t>
            </a:r>
            <a:r>
              <a:rPr lang="en-US" b="1" u="sng" dirty="0" smtClean="0"/>
              <a:t> Property </a:t>
            </a:r>
            <a:r>
              <a:rPr lang="en-US" dirty="0" smtClean="0"/>
              <a:t>– A property that is dependent only on the number of solute particles present in solution. </a:t>
            </a:r>
          </a:p>
          <a:p>
            <a:endParaRPr lang="en-US" dirty="0" smtClean="0"/>
          </a:p>
          <a:p>
            <a:r>
              <a:rPr lang="en-US" dirty="0" smtClean="0"/>
              <a:t>Lowering the freezing point. When salt is applied to an icy road, the fact that the freezing point for the resulting solution has a lower freezing point than water is very important.</a:t>
            </a:r>
          </a:p>
          <a:p>
            <a:r>
              <a:rPr lang="en-US" dirty="0" smtClean="0"/>
              <a:t>When the applied salt dissolves in the thin layer of water on the surface of ice, forming a very concentrated solution, it causes the ice to melt (it lowers the freezing point of water). </a:t>
            </a:r>
          </a:p>
          <a:p>
            <a:r>
              <a:rPr lang="en-US" dirty="0" smtClean="0"/>
              <a:t>The same property is also used to protect automobile engines with the coolant (ethylene glycol), which raises the boiling point and lowers the freezing point of water, thereby protecting the engine from overheating and freezing.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solution is a homogenous mixture, a mixture in which the components are uniformly intermingled.</a:t>
            </a:r>
          </a:p>
          <a:p>
            <a:r>
              <a:rPr lang="en-US" dirty="0" smtClean="0"/>
              <a:t>This means that a sample from one part is the same as a sample from any other part.</a:t>
            </a:r>
            <a:endParaRPr lang="en-US" dirty="0"/>
          </a:p>
        </p:txBody>
      </p:sp>
    </p:spTree>
    <p:extLst>
      <p:ext uri="{BB962C8B-B14F-4D97-AF65-F5344CB8AC3E}">
        <p14:creationId xmlns="" xmlns:p14="http://schemas.microsoft.com/office/powerpoint/2010/main" val="143075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substance present in the largest amount is called the solvent</a:t>
            </a:r>
          </a:p>
          <a:p>
            <a:r>
              <a:rPr lang="en-US" dirty="0" smtClean="0"/>
              <a:t>The other substance or substances are called solutes</a:t>
            </a:r>
          </a:p>
          <a:p>
            <a:r>
              <a:rPr lang="en-US" dirty="0" smtClean="0"/>
              <a:t>Aqueous solutions are solutions with water as the solvent</a:t>
            </a:r>
            <a:endParaRPr lang="en-US" dirty="0"/>
          </a:p>
        </p:txBody>
      </p:sp>
    </p:spTree>
    <p:extLst>
      <p:ext uri="{BB962C8B-B14F-4D97-AF65-F5344CB8AC3E}">
        <p14:creationId xmlns="" xmlns:p14="http://schemas.microsoft.com/office/powerpoint/2010/main" val="248882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a:t>
            </a:r>
            <a:endParaRPr lang="en-US" dirty="0"/>
          </a:p>
        </p:txBody>
      </p:sp>
      <p:sp>
        <p:nvSpPr>
          <p:cNvPr id="3" name="Content Placeholder 2"/>
          <p:cNvSpPr>
            <a:spLocks noGrp="1"/>
          </p:cNvSpPr>
          <p:nvPr>
            <p:ph idx="1"/>
          </p:nvPr>
        </p:nvSpPr>
        <p:spPr/>
        <p:txBody>
          <a:bodyPr/>
          <a:lstStyle/>
          <a:p>
            <a:r>
              <a:rPr lang="en-US" dirty="0" smtClean="0"/>
              <a:t>When the solid dissolves, the ions are separated and dispersed throughout the solution. </a:t>
            </a:r>
          </a:p>
          <a:p>
            <a:endParaRPr lang="en-US" dirty="0"/>
          </a:p>
          <a:p>
            <a:endParaRPr lang="en-US" dirty="0"/>
          </a:p>
        </p:txBody>
      </p:sp>
    </p:spTree>
    <p:extLst>
      <p:ext uri="{BB962C8B-B14F-4D97-AF65-F5344CB8AC3E}">
        <p14:creationId xmlns="" xmlns:p14="http://schemas.microsoft.com/office/powerpoint/2010/main" val="205843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each molecule orients itself in a way to maximum polar water molecule orients itself in a way to maximize its attraction with the ions.</a:t>
            </a:r>
          </a:p>
          <a:p>
            <a:r>
              <a:rPr lang="en-US" dirty="0" smtClean="0"/>
              <a:t>When an ionic substance dissolves in water, it breaks up into individual </a:t>
            </a:r>
            <a:r>
              <a:rPr lang="en-US" dirty="0" err="1" smtClean="0"/>
              <a:t>cation</a:t>
            </a:r>
            <a:r>
              <a:rPr lang="en-US" dirty="0" smtClean="0"/>
              <a:t> and anions which are dispersed in the water. </a:t>
            </a:r>
            <a:endParaRPr lang="en-US" dirty="0"/>
          </a:p>
        </p:txBody>
      </p:sp>
    </p:spTree>
    <p:extLst>
      <p:ext uri="{BB962C8B-B14F-4D97-AF65-F5344CB8AC3E}">
        <p14:creationId xmlns="" xmlns:p14="http://schemas.microsoft.com/office/powerpoint/2010/main" val="1233931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Dissolving Example…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141997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of Polar Substances</a:t>
            </a:r>
            <a:endParaRPr lang="en-US" dirty="0"/>
          </a:p>
        </p:txBody>
      </p:sp>
      <p:sp>
        <p:nvSpPr>
          <p:cNvPr id="3" name="Content Placeholder 2"/>
          <p:cNvSpPr>
            <a:spLocks noGrp="1"/>
          </p:cNvSpPr>
          <p:nvPr>
            <p:ph idx="1"/>
          </p:nvPr>
        </p:nvSpPr>
        <p:spPr/>
        <p:txBody>
          <a:bodyPr/>
          <a:lstStyle/>
          <a:p>
            <a:r>
              <a:rPr lang="en-US" dirty="0" smtClean="0"/>
              <a:t>Water also dissolves many nonionic substances</a:t>
            </a:r>
          </a:p>
          <a:p>
            <a:r>
              <a:rPr lang="en-US" dirty="0" smtClean="0"/>
              <a:t>Ethanol</a:t>
            </a:r>
            <a:endParaRPr lang="en-US" dirty="0"/>
          </a:p>
        </p:txBody>
      </p:sp>
    </p:spTree>
    <p:extLst>
      <p:ext uri="{BB962C8B-B14F-4D97-AF65-F5344CB8AC3E}">
        <p14:creationId xmlns="" xmlns:p14="http://schemas.microsoft.com/office/powerpoint/2010/main" val="2679803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Substances Insoluble in Water</a:t>
            </a:r>
            <a:endParaRPr lang="en-US" dirty="0"/>
          </a:p>
        </p:txBody>
      </p:sp>
      <p:sp>
        <p:nvSpPr>
          <p:cNvPr id="3" name="Content Placeholder 2"/>
          <p:cNvSpPr>
            <a:spLocks noGrp="1"/>
          </p:cNvSpPr>
          <p:nvPr>
            <p:ph idx="1"/>
          </p:nvPr>
        </p:nvSpPr>
        <p:spPr/>
        <p:txBody>
          <a:bodyPr/>
          <a:lstStyle/>
          <a:p>
            <a:r>
              <a:rPr lang="en-US" dirty="0" smtClean="0"/>
              <a:t>Many substances do not dissolve in water</a:t>
            </a:r>
          </a:p>
          <a:p>
            <a:pPr lvl="1"/>
            <a:r>
              <a:rPr lang="en-US" dirty="0" smtClean="0"/>
              <a:t>Example: Petroleum</a:t>
            </a:r>
            <a:endParaRPr lang="en-US" dirty="0"/>
          </a:p>
        </p:txBody>
      </p:sp>
    </p:spTree>
    <p:extLst>
      <p:ext uri="{BB962C8B-B14F-4D97-AF65-F5344CB8AC3E}">
        <p14:creationId xmlns="" xmlns:p14="http://schemas.microsoft.com/office/powerpoint/2010/main" val="3211255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123</TotalTime>
  <Words>655</Words>
  <Application>Microsoft Office PowerPoint</Application>
  <PresentationFormat>On-screen Show (4:3)</PresentationFormat>
  <Paragraphs>69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Perspective</vt:lpstr>
      <vt:lpstr>Solutions</vt:lpstr>
      <vt:lpstr>Forming Solutions</vt:lpstr>
      <vt:lpstr>Slide 3</vt:lpstr>
      <vt:lpstr>Slide 4</vt:lpstr>
      <vt:lpstr>Solubility</vt:lpstr>
      <vt:lpstr>Slide 6</vt:lpstr>
      <vt:lpstr>Salt Dissolving Example…</vt:lpstr>
      <vt:lpstr>Solubility of Polar Substances</vt:lpstr>
      <vt:lpstr>Substances Insoluble in Water</vt:lpstr>
      <vt:lpstr>How Substances Dissolve</vt:lpstr>
      <vt:lpstr>Slide 11</vt:lpstr>
      <vt:lpstr>Factors Affecting the Rate of Dissolving…</vt:lpstr>
      <vt:lpstr>Describing Solution Composition</vt:lpstr>
      <vt:lpstr>Solution Composition: Mass %</vt:lpstr>
      <vt:lpstr>Solution Composition: Molarity</vt:lpstr>
      <vt:lpstr>Slide 16</vt:lpstr>
      <vt:lpstr>Dilution</vt:lpstr>
      <vt:lpstr>Slide 18</vt:lpstr>
      <vt:lpstr>Properties of Solutions</vt:lpstr>
      <vt:lpstr>Neutralization Reactions</vt:lpstr>
      <vt:lpstr>Slide 21</vt:lpstr>
      <vt:lpstr>Boiling Point</vt:lpstr>
      <vt:lpstr>Water Bubble Example…</vt:lpstr>
      <vt:lpstr>Freezing Point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Mavis</dc:creator>
  <cp:lastModifiedBy>phoover</cp:lastModifiedBy>
  <cp:revision>25</cp:revision>
  <dcterms:created xsi:type="dcterms:W3CDTF">2013-04-30T23:47:36Z</dcterms:created>
  <dcterms:modified xsi:type="dcterms:W3CDTF">2013-05-08T14:34:13Z</dcterms:modified>
</cp:coreProperties>
</file>