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61" r:id="rId13"/>
    <p:sldId id="262" r:id="rId14"/>
    <p:sldId id="270" r:id="rId15"/>
    <p:sldId id="288" r:id="rId16"/>
    <p:sldId id="271" r:id="rId17"/>
    <p:sldId id="287" r:id="rId18"/>
    <p:sldId id="272" r:id="rId19"/>
    <p:sldId id="273" r:id="rId20"/>
    <p:sldId id="274" r:id="rId21"/>
    <p:sldId id="280" r:id="rId22"/>
    <p:sldId id="276" r:id="rId23"/>
    <p:sldId id="277" r:id="rId24"/>
    <p:sldId id="278" r:id="rId25"/>
    <p:sldId id="279" r:id="rId26"/>
    <p:sldId id="289" r:id="rId27"/>
    <p:sldId id="281" r:id="rId28"/>
    <p:sldId id="282" r:id="rId29"/>
    <p:sldId id="283" r:id="rId30"/>
    <p:sldId id="297" r:id="rId31"/>
    <p:sldId id="290" r:id="rId32"/>
    <p:sldId id="284" r:id="rId33"/>
    <p:sldId id="285" r:id="rId34"/>
    <p:sldId id="294" r:id="rId35"/>
    <p:sldId id="291" r:id="rId36"/>
    <p:sldId id="293" r:id="rId37"/>
    <p:sldId id="292" r:id="rId38"/>
    <p:sldId id="295" r:id="rId39"/>
    <p:sldId id="296" r:id="rId40"/>
    <p:sldId id="298" r:id="rId41"/>
    <p:sldId id="300" r:id="rId42"/>
    <p:sldId id="301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38E6-DD7E-43E7-8EF7-07C295F16544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9BFBB-4CCD-443D-8977-5911110D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animation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D1868-FD3C-4EBA-A363-966FBCF9CD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table 5 on p.159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9BFBB-4CCD-443D-8977-5911110D14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1640E1-096C-405C-9414-A853AED59E18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9EF0C51-6516-4B98-ADA0-D15C79007CC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JvS4uc4Tb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Electrons In Atoms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5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colors of these flames result from atoms in theses solutions releasing energy by emitting visible light of specific wavelengths (that is specific colors)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heat from the flame causes the atoms to absorb energy</a:t>
            </a:r>
          </a:p>
          <a:p>
            <a:r>
              <a:rPr lang="en-US" dirty="0" smtClean="0"/>
              <a:t>When this happen we say that the atoms are moved to an excited state</a:t>
            </a:r>
          </a:p>
          <a:p>
            <a:r>
              <a:rPr lang="en-US" dirty="0" smtClean="0"/>
              <a:t>An atom cannot stay in the excited state forever though, when the atom drops back down to a lower state some of the excess energy is then released in the form of light. </a:t>
            </a:r>
          </a:p>
          <a:p>
            <a:r>
              <a:rPr lang="en-US" dirty="0" smtClean="0"/>
              <a:t>It emits a photon of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Emission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599"/>
            <a:ext cx="7850337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5" y="1362226"/>
            <a:ext cx="7987145" cy="51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Theory &amp; the 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Bohr’s Model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1911 at the age of 25 </a:t>
            </a:r>
            <a:r>
              <a:rPr lang="en-US" dirty="0" err="1" smtClean="0"/>
              <a:t>Niels</a:t>
            </a:r>
            <a:r>
              <a:rPr lang="en-US" dirty="0" smtClean="0"/>
              <a:t> Bohr received his Ph.D. in physics.</a:t>
            </a:r>
          </a:p>
          <a:p>
            <a:r>
              <a:rPr lang="en-US" dirty="0" smtClean="0"/>
              <a:t>Bohr proposed that the H atom has only certain allowable energy states. </a:t>
            </a:r>
          </a:p>
          <a:p>
            <a:r>
              <a:rPr lang="en-US" dirty="0" smtClean="0"/>
              <a:t>He constructed a model of the hydrogen atom with quantized energy levels.</a:t>
            </a:r>
          </a:p>
        </p:txBody>
      </p:sp>
    </p:spTree>
    <p:extLst>
      <p:ext uri="{BB962C8B-B14F-4D97-AF65-F5344CB8AC3E}">
        <p14:creationId xmlns:p14="http://schemas.microsoft.com/office/powerpoint/2010/main" val="21865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State – The lowest allowable energy state of an atom.</a:t>
            </a:r>
          </a:p>
          <a:p>
            <a:r>
              <a:rPr lang="en-US" dirty="0" smtClean="0"/>
              <a:t>Quantum Number - </a:t>
            </a:r>
            <a:r>
              <a:rPr lang="en-US" dirty="0"/>
              <a:t>n</a:t>
            </a:r>
          </a:p>
          <a:p>
            <a:pPr lvl="1"/>
            <a:r>
              <a:rPr lang="en-US" dirty="0"/>
              <a:t>Indicates the relative size and energy of atomic orbitals.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4038600" cy="5974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 pictured the electron moving in circular orbits corresponding to the various allowed energy levels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Bohr suggested that the electron could jump to a different orbital by absorbing or emitting a photon of light with exactly the correct energy content.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when this model was applied to atoms other than hydrogen, it did not work.</a:t>
            </a:r>
          </a:p>
          <a:p>
            <a:r>
              <a:rPr lang="en-US" dirty="0"/>
              <a:t>Electrons do not move around the nucleus in circular orbits like planets orbiting the Sun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8862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Louis Victor de Broglie &amp; Erwin Schrodinger suggested that because light seems to have both wave and particle characteristics, the electron might also exhibit these characteristics.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1863004"/>
            <a:ext cx="1819275" cy="408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63004"/>
            <a:ext cx="1600200" cy="408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1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model has orbitals.</a:t>
            </a:r>
            <a:r>
              <a:rPr lang="en-US" i="1" dirty="0" smtClean="0"/>
              <a:t> </a:t>
            </a:r>
            <a:r>
              <a:rPr lang="en-US" b="1" i="1" u="sng" dirty="0" smtClean="0"/>
              <a:t>Orbitals are nothing like orbits</a:t>
            </a:r>
          </a:p>
          <a:p>
            <a:r>
              <a:rPr lang="en-US" dirty="0" smtClean="0"/>
              <a:t>According to the wave mechanical model, the electrons location is not always known. We simply have an area where the likelihood of finding an electron is increased.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&amp; Quantized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74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three-dimensional region in which there is a high probability of finding an electron in an atom.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3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8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 </a:t>
            </a:r>
            <a:r>
              <a:rPr lang="en-US" dirty="0" smtClean="0"/>
              <a:t>(principle quantum number) increases</a:t>
            </a:r>
            <a:r>
              <a:rPr lang="en-US" dirty="0" smtClean="0"/>
              <a:t>, the orbital becomes </a:t>
            </a:r>
            <a:r>
              <a:rPr lang="en-US" dirty="0" smtClean="0"/>
              <a:t>larger.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electron spends more time away from the nucleus and the atom’s energy </a:t>
            </a:r>
            <a:r>
              <a:rPr lang="en-US" dirty="0" smtClean="0"/>
              <a:t>increases.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Therefore, n specifies the atom’s major energy level.</a:t>
            </a:r>
          </a:p>
          <a:p>
            <a:r>
              <a:rPr lang="en-US" dirty="0" smtClean="0"/>
              <a:t>Each major energy level is called a principal energy level</a:t>
            </a:r>
          </a:p>
          <a:p>
            <a:r>
              <a:rPr lang="en-US" dirty="0" smtClean="0"/>
              <a:t>n values range from 1 to </a:t>
            </a:r>
            <a:r>
              <a:rPr lang="en-US" dirty="0" smtClean="0"/>
              <a:t>8</a:t>
            </a:r>
            <a:endParaRPr lang="en-US" dirty="0" smtClean="0"/>
          </a:p>
          <a:p>
            <a:pPr lvl="1"/>
            <a:r>
              <a:rPr lang="en-US" dirty="0" smtClean="0"/>
              <a:t>1 being the lowest principal energy level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 smtClean="0"/>
              <a:t>being the light principal energy level that we have detected so far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56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 energy levels contain energy sublevels. </a:t>
            </a:r>
          </a:p>
          <a:p>
            <a:pPr lvl="1"/>
            <a:r>
              <a:rPr lang="en-US" dirty="0" smtClean="0"/>
              <a:t>Principal 1 consists of a single sublevel</a:t>
            </a:r>
          </a:p>
          <a:p>
            <a:pPr lvl="1"/>
            <a:r>
              <a:rPr lang="en-US" dirty="0" smtClean="0"/>
              <a:t>Principal 2 consists of two sublevels</a:t>
            </a:r>
          </a:p>
          <a:p>
            <a:pPr lvl="1"/>
            <a:r>
              <a:rPr lang="en-US" dirty="0" smtClean="0"/>
              <a:t>Principal 3 consists of three sublevels</a:t>
            </a:r>
          </a:p>
          <a:p>
            <a:pPr lvl="1"/>
            <a:r>
              <a:rPr lang="en-US" dirty="0" smtClean="0"/>
              <a:t>And so 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97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sublevels are labeled</a:t>
            </a:r>
          </a:p>
          <a:p>
            <a:pPr lvl="1"/>
            <a:r>
              <a:rPr lang="en-US" dirty="0" smtClean="0"/>
              <a:t>s, p, d, or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2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74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arrangement of electrons in an atom is called the atom’s electron configuration.</a:t>
            </a:r>
          </a:p>
          <a:p>
            <a:r>
              <a:rPr lang="en-US" dirty="0" smtClean="0"/>
              <a:t>With electron configurations we assume that the arrangement gives the atom the lowest possible energy</a:t>
            </a:r>
          </a:p>
          <a:p>
            <a:pPr lvl="1"/>
            <a:r>
              <a:rPr lang="en-US" dirty="0" smtClean="0"/>
              <a:t>This is because low-energy systems are more stable than high-energy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95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Aufbau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Each electron occupies the lowest energy orbital available.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343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347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 orbital can hold 2 electrons</a:t>
            </a:r>
          </a:p>
          <a:p>
            <a:r>
              <a:rPr lang="en-US" dirty="0" smtClean="0"/>
              <a:t>The p orbital can hold 6 electrons</a:t>
            </a:r>
          </a:p>
          <a:p>
            <a:r>
              <a:rPr lang="en-US" dirty="0" smtClean="0"/>
              <a:t>The d orbital can hold 10 electrons</a:t>
            </a:r>
          </a:p>
          <a:p>
            <a:r>
              <a:rPr lang="en-US" dirty="0" smtClean="0"/>
              <a:t>The f orbital can hold 14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6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early 1900’s scientists to unravel the puzzle of chemical behavior.</a:t>
            </a:r>
          </a:p>
          <a:p>
            <a:r>
              <a:rPr lang="en-US" dirty="0" smtClean="0"/>
              <a:t>They observed elements when heated in a flame &amp; they discovered that an elements chemical behavior is related to the arrangement of its atoms.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40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Electron Configuration Notation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</a:t>
            </a:r>
          </a:p>
          <a:p>
            <a:r>
              <a:rPr lang="en-US" dirty="0" smtClean="0"/>
              <a:t>Mg</a:t>
            </a:r>
          </a:p>
          <a:p>
            <a:r>
              <a:rPr lang="en-US" dirty="0" smtClean="0"/>
              <a:t>Al</a:t>
            </a:r>
          </a:p>
          <a:p>
            <a:r>
              <a:rPr lang="en-US" dirty="0" smtClean="0"/>
              <a:t>Si</a:t>
            </a:r>
          </a:p>
          <a:p>
            <a:r>
              <a:rPr lang="en-US" dirty="0" smtClean="0"/>
              <a:t>P</a:t>
            </a:r>
          </a:p>
          <a:p>
            <a:r>
              <a:rPr lang="en-US" dirty="0" smtClean="0"/>
              <a:t>S</a:t>
            </a:r>
          </a:p>
          <a:p>
            <a:r>
              <a:rPr lang="en-US" dirty="0" err="1" smtClean="0"/>
              <a:t>Cl</a:t>
            </a:r>
            <a:endParaRPr lang="en-US" dirty="0" smtClean="0"/>
          </a:p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59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Pauli’s Exclusion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that a maximum of two electrons can occupy a single atom orbital, but only if the electrons have opposite spins.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63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Hund’s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that single electrons with the same spin must occupy each equal-energy orbital before additional electrons with opposite spins can occupy the same orbitals.</a:t>
            </a:r>
          </a:p>
          <a:p>
            <a:pPr lvl="1"/>
            <a:r>
              <a:rPr lang="en-US" dirty="0" smtClean="0"/>
              <a:t>Recall that negatively charged electrons repel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58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Orbital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35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</a:t>
            </a:r>
          </a:p>
          <a:p>
            <a:r>
              <a:rPr lang="en-US" dirty="0" smtClean="0"/>
              <a:t>He</a:t>
            </a:r>
          </a:p>
          <a:p>
            <a:r>
              <a:rPr lang="en-US" dirty="0" smtClean="0"/>
              <a:t>Li</a:t>
            </a:r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O</a:t>
            </a:r>
          </a:p>
          <a:p>
            <a:r>
              <a:rPr lang="en-US" dirty="0" smtClean="0"/>
              <a:t>F</a:t>
            </a:r>
          </a:p>
          <a:p>
            <a:r>
              <a:rPr lang="en-US" dirty="0" smtClean="0"/>
              <a:t>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5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Nobel Gas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Shorthand electron configurations</a:t>
            </a:r>
          </a:p>
          <a:p>
            <a:r>
              <a:rPr lang="en-US" dirty="0" smtClean="0"/>
              <a:t>Use the Nobel </a:t>
            </a:r>
            <a:r>
              <a:rPr lang="en-US" dirty="0"/>
              <a:t>G</a:t>
            </a:r>
            <a:r>
              <a:rPr lang="en-US" dirty="0" smtClean="0"/>
              <a:t>as that comes before that particular element. </a:t>
            </a:r>
          </a:p>
          <a:p>
            <a:r>
              <a:rPr lang="en-US" dirty="0" smtClean="0"/>
              <a:t>Then you put that Nobel Gas in brackets.</a:t>
            </a:r>
          </a:p>
          <a:p>
            <a:r>
              <a:rPr lang="en-US" dirty="0" smtClean="0"/>
              <a:t>The continue with the electron configuration until you reach a particular element 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78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Nobel Gas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Mg</a:t>
            </a:r>
            <a:endParaRPr lang="en-US" dirty="0"/>
          </a:p>
          <a:p>
            <a:r>
              <a:rPr lang="en-US" dirty="0"/>
              <a:t>Al</a:t>
            </a:r>
          </a:p>
          <a:p>
            <a:r>
              <a:rPr lang="en-US" dirty="0"/>
              <a:t>Si</a:t>
            </a:r>
          </a:p>
          <a:p>
            <a:r>
              <a:rPr lang="en-US" dirty="0"/>
              <a:t>P</a:t>
            </a:r>
          </a:p>
          <a:p>
            <a:r>
              <a:rPr lang="en-US" dirty="0"/>
              <a:t>S</a:t>
            </a:r>
          </a:p>
          <a:p>
            <a:r>
              <a:rPr lang="en-US" dirty="0" err="1"/>
              <a:t>Cl</a:t>
            </a:r>
            <a:endParaRPr lang="en-US" dirty="0"/>
          </a:p>
          <a:p>
            <a:r>
              <a:rPr lang="en-US" dirty="0" err="1"/>
              <a:t>Ar</a:t>
            </a:r>
            <a:r>
              <a:rPr lang="en-US" dirty="0"/>
              <a:t>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5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Exceptions to Predicted Configurations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the </a:t>
            </a:r>
            <a:r>
              <a:rPr lang="en-US" dirty="0" err="1" smtClean="0"/>
              <a:t>Aufbau</a:t>
            </a:r>
            <a:r>
              <a:rPr lang="en-US" dirty="0" smtClean="0"/>
              <a:t> diagram to write the correct ground state electron configuration for all elements up to and including Vanadium (V 23).</a:t>
            </a:r>
          </a:p>
          <a:p>
            <a:r>
              <a:rPr lang="en-US" dirty="0" smtClean="0"/>
              <a:t>After this point things change a little. Elements will half-fill and fill sets of s and d orbitals in order to gain increased stability.</a:t>
            </a:r>
          </a:p>
          <a:p>
            <a:pPr lvl="1"/>
            <a:r>
              <a:rPr lang="en-US" dirty="0" smtClean="0"/>
              <a:t>See Electron Configuration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03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Valance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Electrons in the atom’s outermost orbitals – generally those associated with the atom’s highest principle energy level.</a:t>
            </a:r>
          </a:p>
          <a:p>
            <a:r>
              <a:rPr lang="en-US" dirty="0" smtClean="0"/>
              <a:t>These electrons help to determine the chemical property of an element and are involved in bonding.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9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Travels As </a:t>
            </a:r>
            <a:r>
              <a:rPr lang="en-US" dirty="0"/>
              <a:t>A</a:t>
            </a:r>
            <a:r>
              <a:rPr lang="en-US" dirty="0" smtClean="0"/>
              <a:t>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particular wave is characterized by 3 properties: wavelength, frequency, &amp; speed</a:t>
            </a:r>
          </a:p>
          <a:p>
            <a:r>
              <a:rPr lang="en-US" dirty="0" smtClean="0"/>
              <a:t>The wavelength (</a:t>
            </a:r>
            <a:r>
              <a:rPr lang="el-GR" dirty="0" smtClean="0"/>
              <a:t>λ</a:t>
            </a:r>
            <a:r>
              <a:rPr lang="en-US" dirty="0" smtClean="0"/>
              <a:t>) is the distance between 2 consecutive wave peaks</a:t>
            </a:r>
          </a:p>
          <a:p>
            <a:r>
              <a:rPr lang="en-US" dirty="0" smtClean="0"/>
              <a:t>Frequency (</a:t>
            </a:r>
            <a:r>
              <a:rPr lang="el-GR" dirty="0" smtClean="0"/>
              <a:t>ν</a:t>
            </a:r>
            <a:r>
              <a:rPr lang="en-US" dirty="0" smtClean="0"/>
              <a:t>) indicates how many eave peaks pass a certain point per a given time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Dot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6858000" cy="4831560"/>
          </a:xfrm>
        </p:spPr>
        <p:txBody>
          <a:bodyPr>
            <a:normAutofit/>
          </a:bodyPr>
          <a:lstStyle/>
          <a:p>
            <a:r>
              <a:rPr lang="en-US" dirty="0" smtClean="0"/>
              <a:t>Because valence electrons are involved in forming chemical bonds, chemists often represent them visually using an electron dot structure.</a:t>
            </a:r>
          </a:p>
          <a:p>
            <a:r>
              <a:rPr lang="en-US" dirty="0" smtClean="0"/>
              <a:t>Electron </a:t>
            </a:r>
            <a:r>
              <a:rPr lang="en-US" dirty="0"/>
              <a:t>dot </a:t>
            </a:r>
            <a:r>
              <a:rPr lang="en-US" dirty="0" smtClean="0"/>
              <a:t>structures consist of the elements symbol, which represents the atomic nucleus &amp; inner electrons, surrounded by dots representing all of the atoms valence electrons.</a:t>
            </a:r>
          </a:p>
        </p:txBody>
      </p:sp>
    </p:spTree>
    <p:extLst>
      <p:ext uri="{BB962C8B-B14F-4D97-AF65-F5344CB8AC3E}">
        <p14:creationId xmlns:p14="http://schemas.microsoft.com/office/powerpoint/2010/main" val="3789883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962400" cy="4572000"/>
          </a:xfrm>
        </p:spPr>
        <p:txBody>
          <a:bodyPr/>
          <a:lstStyle/>
          <a:p>
            <a:r>
              <a:rPr lang="en-US" dirty="0" smtClean="0"/>
              <a:t>G.N. Lewis devised this method in 1902 while teaching a college chemistry class.</a:t>
            </a:r>
          </a:p>
          <a:p>
            <a:r>
              <a:rPr lang="en-US" dirty="0" smtClean="0"/>
              <a:t>Electron Dot Configurations are known as </a:t>
            </a:r>
            <a:r>
              <a:rPr lang="en-US" u="sng" dirty="0" smtClean="0"/>
              <a:t>Lewis Dot Structures</a:t>
            </a:r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7338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81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563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3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3999"/>
            <a:ext cx="7848600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1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to think of a beam of light traveling through space, is as a stream of time packets of energy called photons.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wavelengths of electromagnetic radiation carry different amounts of energy</a:t>
            </a:r>
          </a:p>
          <a:p>
            <a:r>
              <a:rPr lang="en-US" dirty="0" smtClean="0"/>
              <a:t>In general the longer wavelength of light, the lower the energy of its photons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3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of Energy by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http://www.youtube.com/watch?v=jJvS4uc4TbU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313</TotalTime>
  <Words>1022</Words>
  <Application>Microsoft Office PowerPoint</Application>
  <PresentationFormat>On-screen Show (4:3)</PresentationFormat>
  <Paragraphs>121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Metro</vt:lpstr>
      <vt:lpstr>Electrons In Atoms</vt:lpstr>
      <vt:lpstr>Light &amp; Quantized Energy</vt:lpstr>
      <vt:lpstr>PowerPoint Presentation</vt:lpstr>
      <vt:lpstr>Light Travels As A Wave</vt:lpstr>
      <vt:lpstr>PowerPoint Presentation</vt:lpstr>
      <vt:lpstr>Electromagnetic Spectrum</vt:lpstr>
      <vt:lpstr>PowerPoint Presentation</vt:lpstr>
      <vt:lpstr>PowerPoint Presentation</vt:lpstr>
      <vt:lpstr>Emission of Energy by Atoms</vt:lpstr>
      <vt:lpstr>PowerPoint Presentation</vt:lpstr>
      <vt:lpstr>PowerPoint Presentation</vt:lpstr>
      <vt:lpstr>Atomic Emission Spectra</vt:lpstr>
      <vt:lpstr>Quantum Theory &amp; the Atom</vt:lpstr>
      <vt:lpstr>Bohr’s Model of the Atom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Orbital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Configuration</vt:lpstr>
      <vt:lpstr>Electron Configuration</vt:lpstr>
      <vt:lpstr>Aufbau Principle</vt:lpstr>
      <vt:lpstr>PowerPoint Presentation</vt:lpstr>
      <vt:lpstr>PowerPoint Presentation</vt:lpstr>
      <vt:lpstr>Electron Configuration Notation</vt:lpstr>
      <vt:lpstr>Pauli’s Exclusion Principle</vt:lpstr>
      <vt:lpstr>Hund’s Rule</vt:lpstr>
      <vt:lpstr>Example Orbital Diagram</vt:lpstr>
      <vt:lpstr>Orbital Diagram</vt:lpstr>
      <vt:lpstr>Nobel Gas Notation</vt:lpstr>
      <vt:lpstr>Nobel Gas Notation</vt:lpstr>
      <vt:lpstr>Exceptions to Predicted Configurations</vt:lpstr>
      <vt:lpstr>Valance Electrons</vt:lpstr>
      <vt:lpstr>Electron Dot Structure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Electrons In Atoms</dc:title>
  <dc:creator>Katie Mavis</dc:creator>
  <cp:lastModifiedBy>Katie Mavis</cp:lastModifiedBy>
  <cp:revision>18</cp:revision>
  <dcterms:created xsi:type="dcterms:W3CDTF">2013-06-25T16:58:01Z</dcterms:created>
  <dcterms:modified xsi:type="dcterms:W3CDTF">2013-06-26T13:10:13Z</dcterms:modified>
</cp:coreProperties>
</file>