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7BF5A-0668-4339-B513-8CFFC957E8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9468FEE-6E80-4D74-8895-57E8725C6541}">
      <dgm:prSet phldrT="[Text]"/>
      <dgm:spPr/>
      <dgm:t>
        <a:bodyPr/>
        <a:lstStyle/>
        <a:p>
          <a:r>
            <a:rPr lang="en-US" dirty="0" smtClean="0"/>
            <a:t>Mixtures</a:t>
          </a:r>
          <a:endParaRPr lang="en-US" dirty="0"/>
        </a:p>
      </dgm:t>
    </dgm:pt>
    <dgm:pt modelId="{486A59BA-86EA-4139-82DA-813CFAFB37B5}" type="parTrans" cxnId="{83DD8CA3-A0DA-4659-B537-CCF38FC7B02B}">
      <dgm:prSet/>
      <dgm:spPr/>
      <dgm:t>
        <a:bodyPr/>
        <a:lstStyle/>
        <a:p>
          <a:endParaRPr lang="en-US"/>
        </a:p>
      </dgm:t>
    </dgm:pt>
    <dgm:pt modelId="{B763A345-773A-4A78-874E-CF64D8ED21F1}" type="sibTrans" cxnId="{83DD8CA3-A0DA-4659-B537-CCF38FC7B02B}">
      <dgm:prSet/>
      <dgm:spPr/>
      <dgm:t>
        <a:bodyPr/>
        <a:lstStyle/>
        <a:p>
          <a:endParaRPr lang="en-US"/>
        </a:p>
      </dgm:t>
    </dgm:pt>
    <dgm:pt modelId="{E0ABE461-475C-4CB6-86C3-594D4C1F2488}">
      <dgm:prSet phldrT="[Text]"/>
      <dgm:spPr/>
      <dgm:t>
        <a:bodyPr/>
        <a:lstStyle/>
        <a:p>
          <a:r>
            <a:rPr lang="en-US" dirty="0" smtClean="0"/>
            <a:t>Two or more pure substances</a:t>
          </a:r>
          <a:endParaRPr lang="en-US" dirty="0"/>
        </a:p>
      </dgm:t>
    </dgm:pt>
    <dgm:pt modelId="{2B7FE2B9-87E8-451A-BE4E-DDDA30C6C0E4}" type="parTrans" cxnId="{9AEB7BF9-57DA-43C5-B088-9C0D25C19232}">
      <dgm:prSet/>
      <dgm:spPr/>
      <dgm:t>
        <a:bodyPr/>
        <a:lstStyle/>
        <a:p>
          <a:endParaRPr lang="en-US"/>
        </a:p>
      </dgm:t>
    </dgm:pt>
    <dgm:pt modelId="{7F2B6FA9-C1A5-41C8-9617-652BDE99A347}" type="sibTrans" cxnId="{9AEB7BF9-57DA-43C5-B088-9C0D25C19232}">
      <dgm:prSet/>
      <dgm:spPr/>
      <dgm:t>
        <a:bodyPr/>
        <a:lstStyle/>
        <a:p>
          <a:endParaRPr lang="en-US"/>
        </a:p>
      </dgm:t>
    </dgm:pt>
    <dgm:pt modelId="{C42FFCE2-EA74-4997-8C31-11A24A589EFB}" type="pres">
      <dgm:prSet presAssocID="{7287BF5A-0668-4339-B513-8CFFC957E8D4}" presName="CompostProcess" presStyleCnt="0">
        <dgm:presLayoutVars>
          <dgm:dir/>
          <dgm:resizeHandles val="exact"/>
        </dgm:presLayoutVars>
      </dgm:prSet>
      <dgm:spPr/>
    </dgm:pt>
    <dgm:pt modelId="{A5C788A4-EA48-4595-965C-CD260D9BE9E2}" type="pres">
      <dgm:prSet presAssocID="{7287BF5A-0668-4339-B513-8CFFC957E8D4}" presName="arrow" presStyleLbl="bgShp" presStyleIdx="0" presStyleCnt="1"/>
      <dgm:spPr/>
    </dgm:pt>
    <dgm:pt modelId="{7E5C60D2-C43B-421C-BFF2-F6250B9948D6}" type="pres">
      <dgm:prSet presAssocID="{7287BF5A-0668-4339-B513-8CFFC957E8D4}" presName="linearProcess" presStyleCnt="0"/>
      <dgm:spPr/>
    </dgm:pt>
    <dgm:pt modelId="{10EE0FC1-5E06-49DD-9DCD-012EF0F4802E}" type="pres">
      <dgm:prSet presAssocID="{49468FEE-6E80-4D74-8895-57E8725C6541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CF8D7-A977-4721-A144-EA1611F3DB5D}" type="pres">
      <dgm:prSet presAssocID="{B763A345-773A-4A78-874E-CF64D8ED21F1}" presName="sibTrans" presStyleCnt="0"/>
      <dgm:spPr/>
    </dgm:pt>
    <dgm:pt modelId="{A3C05FC6-B22A-42CE-A56B-15F11691BFBF}" type="pres">
      <dgm:prSet presAssocID="{E0ABE461-475C-4CB6-86C3-594D4C1F248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B7BF9-57DA-43C5-B088-9C0D25C19232}" srcId="{7287BF5A-0668-4339-B513-8CFFC957E8D4}" destId="{E0ABE461-475C-4CB6-86C3-594D4C1F2488}" srcOrd="1" destOrd="0" parTransId="{2B7FE2B9-87E8-451A-BE4E-DDDA30C6C0E4}" sibTransId="{7F2B6FA9-C1A5-41C8-9617-652BDE99A347}"/>
    <dgm:cxn modelId="{83DD8CA3-A0DA-4659-B537-CCF38FC7B02B}" srcId="{7287BF5A-0668-4339-B513-8CFFC957E8D4}" destId="{49468FEE-6E80-4D74-8895-57E8725C6541}" srcOrd="0" destOrd="0" parTransId="{486A59BA-86EA-4139-82DA-813CFAFB37B5}" sibTransId="{B763A345-773A-4A78-874E-CF64D8ED21F1}"/>
    <dgm:cxn modelId="{E915A09D-A345-4874-AB5F-E10FEE90ED0F}" type="presOf" srcId="{49468FEE-6E80-4D74-8895-57E8725C6541}" destId="{10EE0FC1-5E06-49DD-9DCD-012EF0F4802E}" srcOrd="0" destOrd="0" presId="urn:microsoft.com/office/officeart/2005/8/layout/hProcess9"/>
    <dgm:cxn modelId="{77EE131A-66F9-4FFC-8300-91DBA62E9863}" type="presOf" srcId="{7287BF5A-0668-4339-B513-8CFFC957E8D4}" destId="{C42FFCE2-EA74-4997-8C31-11A24A589EFB}" srcOrd="0" destOrd="0" presId="urn:microsoft.com/office/officeart/2005/8/layout/hProcess9"/>
    <dgm:cxn modelId="{9FDA10EB-35B1-4FAF-987A-9C95AAEABA2F}" type="presOf" srcId="{E0ABE461-475C-4CB6-86C3-594D4C1F2488}" destId="{A3C05FC6-B22A-42CE-A56B-15F11691BFBF}" srcOrd="0" destOrd="0" presId="urn:microsoft.com/office/officeart/2005/8/layout/hProcess9"/>
    <dgm:cxn modelId="{7CD0ED1B-7178-4F22-A3AD-465A55FE3AE5}" type="presParOf" srcId="{C42FFCE2-EA74-4997-8C31-11A24A589EFB}" destId="{A5C788A4-EA48-4595-965C-CD260D9BE9E2}" srcOrd="0" destOrd="0" presId="urn:microsoft.com/office/officeart/2005/8/layout/hProcess9"/>
    <dgm:cxn modelId="{77655FA6-D633-475F-8332-B227212F8222}" type="presParOf" srcId="{C42FFCE2-EA74-4997-8C31-11A24A589EFB}" destId="{7E5C60D2-C43B-421C-BFF2-F6250B9948D6}" srcOrd="1" destOrd="0" presId="urn:microsoft.com/office/officeart/2005/8/layout/hProcess9"/>
    <dgm:cxn modelId="{8F03CDD0-C43A-42A3-89B1-BC2F2142A32F}" type="presParOf" srcId="{7E5C60D2-C43B-421C-BFF2-F6250B9948D6}" destId="{10EE0FC1-5E06-49DD-9DCD-012EF0F4802E}" srcOrd="0" destOrd="0" presId="urn:microsoft.com/office/officeart/2005/8/layout/hProcess9"/>
    <dgm:cxn modelId="{F55EE159-9198-4EE1-BBD0-BA36E9EE9DC8}" type="presParOf" srcId="{7E5C60D2-C43B-421C-BFF2-F6250B9948D6}" destId="{B57CF8D7-A977-4721-A144-EA1611F3DB5D}" srcOrd="1" destOrd="0" presId="urn:microsoft.com/office/officeart/2005/8/layout/hProcess9"/>
    <dgm:cxn modelId="{DC48C668-6C3C-41D6-ACDD-09C4ABF5E654}" type="presParOf" srcId="{7E5C60D2-C43B-421C-BFF2-F6250B9948D6}" destId="{A3C05FC6-B22A-42CE-A56B-15F11691BFB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788A4-EA48-4595-965C-CD260D9BE9E2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E0FC1-5E06-49DD-9DCD-012EF0F4802E}">
      <dsp:nvSpPr>
        <dsp:cNvPr id="0" name=""/>
        <dsp:cNvSpPr/>
      </dsp:nvSpPr>
      <dsp:spPr>
        <a:xfrm>
          <a:off x="78060" y="1219199"/>
          <a:ext cx="289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Mixtures</a:t>
          </a:r>
          <a:endParaRPr lang="en-US" sz="3000" kern="1200" dirty="0"/>
        </a:p>
      </dsp:txBody>
      <dsp:txXfrm>
        <a:off x="157415" y="1298554"/>
        <a:ext cx="2736890" cy="1466890"/>
      </dsp:txXfrm>
    </dsp:sp>
    <dsp:sp modelId="{A3C05FC6-B22A-42CE-A56B-15F11691BFBF}">
      <dsp:nvSpPr>
        <dsp:cNvPr id="0" name=""/>
        <dsp:cNvSpPr/>
      </dsp:nvSpPr>
      <dsp:spPr>
        <a:xfrm>
          <a:off x="3122339" y="1219199"/>
          <a:ext cx="289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Two or more pure substances</a:t>
          </a:r>
          <a:endParaRPr lang="en-US" sz="3000" kern="1200" dirty="0"/>
        </a:p>
      </dsp:txBody>
      <dsp:txXfrm>
        <a:off x="3201694" y="1298554"/>
        <a:ext cx="273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B2E3-0CC7-4657-97EE-3B28A348CA3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85DFE-F4E9-47BA-A1F0-D23727E4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4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Is the Difference between a Molecule and a Compound?</a:t>
            </a:r>
          </a:p>
          <a:p>
            <a:r>
              <a:rPr lang="en-US" dirty="0" smtClean="0"/>
              <a:t>Actually, a compound is a type of molecule. A molecule is formed when two or more atoms of an element chemically join together. If the types of atoms are different from each other, a compound is formed. Not all molecules are compounds, since some molecules, such as hydrogen gas or ozone, consist only of one element or type of atom.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C3D68-B26E-47DE-9A98-D416B19F200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2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5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E7FA-7C9F-4EB9-9E98-8A7A11A4BCAC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5CF1-7CF1-4A67-9832-9208995BA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4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of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4096920" cy="1442674"/>
          </a:xfrm>
        </p:spPr>
        <p:txBody>
          <a:bodyPr/>
          <a:lstStyle/>
          <a:p>
            <a:r>
              <a:rPr lang="en-US" dirty="0" smtClean="0"/>
              <a:t>Distillation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389120"/>
          </a:xfrm>
        </p:spPr>
        <p:txBody>
          <a:bodyPr/>
          <a:lstStyle/>
          <a:p>
            <a:r>
              <a:rPr lang="en-US" dirty="0" smtClean="0"/>
              <a:t>A separation process that depends on the different boiling points of the substances.</a:t>
            </a:r>
            <a:endParaRPr lang="en-US" dirty="0"/>
          </a:p>
        </p:txBody>
      </p:sp>
      <p:pic>
        <p:nvPicPr>
          <p:cNvPr id="2050" name="Picture 2" descr="http://www.laboratoryequipmentworld.com/gifs/distillation-apparat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73163"/>
            <a:ext cx="4265307" cy="52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4173120" cy="1442674"/>
          </a:xfrm>
        </p:spPr>
        <p:txBody>
          <a:bodyPr/>
          <a:lstStyle/>
          <a:p>
            <a:r>
              <a:rPr lang="en-US" dirty="0" smtClean="0"/>
              <a:t>Crystallization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810000" cy="39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separation technique that results in the formation of pure solid particles of a substance from a solution containing the dissolved substance.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47725"/>
            <a:ext cx="41148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4096920" cy="1442674"/>
          </a:xfrm>
        </p:spPr>
        <p:txBody>
          <a:bodyPr/>
          <a:lstStyle/>
          <a:p>
            <a:r>
              <a:rPr lang="en-US" dirty="0" smtClean="0"/>
              <a:t>Sublimation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/>
          <a:lstStyle/>
          <a:p>
            <a:r>
              <a:rPr lang="en-US" dirty="0" smtClean="0"/>
              <a:t>Mixtures can be separated by a process where a solid changes into a water without melting.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6563"/>
            <a:ext cx="4706520" cy="1442674"/>
          </a:xfrm>
        </p:spPr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388"/>
            <a:ext cx="4267200" cy="3951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technique that separates the components of a mixture dissolved in either a gas or a liquid (called the mobile phase) based on the ability of each component to travel or to be drawn across the surface of a fixed substrate (called the stationary phase).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24" y="381000"/>
            <a:ext cx="371167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36" y="381000"/>
            <a:ext cx="387965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7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-2"/>
            <a:ext cx="91106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-2"/>
            <a:ext cx="9110663" cy="683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&amp; Compounds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36563"/>
            <a:ext cx="3030120" cy="1442674"/>
          </a:xfr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3200400" cy="3550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Elements are pure substances that cannot be separated into simpler substances by physical or chemical means.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19050"/>
            <a:ext cx="531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4" y="19050"/>
            <a:ext cx="5324476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0"/>
            <a:ext cx="3929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4288"/>
            <a:ext cx="5191126" cy="686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81600" cy="684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5" y="-14288"/>
            <a:ext cx="9134477" cy="68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0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4267200" cy="4389120"/>
          </a:xfrm>
        </p:spPr>
        <p:txBody>
          <a:bodyPr/>
          <a:lstStyle/>
          <a:p>
            <a:r>
              <a:rPr lang="en-US" dirty="0" smtClean="0"/>
              <a:t>Matter is composed of tiny particles, which we call atoms.</a:t>
            </a:r>
          </a:p>
          <a:p>
            <a:endParaRPr lang="en-US" dirty="0" smtClean="0"/>
          </a:p>
        </p:txBody>
      </p:sp>
      <p:pic>
        <p:nvPicPr>
          <p:cNvPr id="31746" name="Picture 2" descr="https://encrypted-tbn0.google.com/images?q=tbn:ANd9GcTKKUgG0r_q3v9aBDrJp_O9MtEZk2nPrcXzJQ7o1_R9vR3jKM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302254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6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Compounds are made up of two or more different elements that are combined chemically.</a:t>
            </a:r>
          </a:p>
          <a:p>
            <a:r>
              <a:rPr lang="en-US" dirty="0" smtClean="0"/>
              <a:t>Most matter in the universe exists in the form of compounds.</a:t>
            </a:r>
          </a:p>
          <a:p>
            <a:r>
              <a:rPr lang="en-US" dirty="0"/>
              <a:t>C</a:t>
            </a:r>
            <a:r>
              <a:rPr lang="en-US" dirty="0" smtClean="0"/>
              <a:t>ompounds always have the same composition</a:t>
            </a:r>
            <a:endParaRPr lang="en-US" dirty="0"/>
          </a:p>
        </p:txBody>
      </p:sp>
      <p:pic>
        <p:nvPicPr>
          <p:cNvPr id="30722" name="Picture 2" descr="http://www.webschool.org.uk/revision/na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2320000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435030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A Salt (</a:t>
            </a:r>
            <a:r>
              <a:rPr lang="en-US" i="1" dirty="0" err="1">
                <a:solidFill>
                  <a:prstClr val="black"/>
                </a:solidFill>
              </a:rPr>
              <a:t>NaCl</a:t>
            </a:r>
            <a:r>
              <a:rPr lang="en-US" i="1" dirty="0">
                <a:solidFill>
                  <a:prstClr val="black"/>
                </a:solidFill>
              </a:rPr>
              <a:t>) Molecule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4173120" cy="1442674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A mixture is a combination of two or more pure substances in which each pure substance retains its individual chemical properties. </a:t>
            </a:r>
          </a:p>
          <a:p>
            <a:r>
              <a:rPr lang="en-US" dirty="0" smtClean="0"/>
              <a:t>Most everyday substances are mixtures.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076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23900"/>
            <a:ext cx="40767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076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r>
              <a:rPr lang="en-US" dirty="0" smtClean="0"/>
              <a:t>A molecule is made up of atoms that are “stuck” together.</a:t>
            </a:r>
          </a:p>
          <a:p>
            <a:r>
              <a:rPr lang="en-US" dirty="0" smtClean="0"/>
              <a:t>For example: A glass of water contains a huge number of molecules packed closely together.</a:t>
            </a:r>
            <a:endParaRPr lang="en-US" dirty="0"/>
          </a:p>
        </p:txBody>
      </p:sp>
      <p:pic>
        <p:nvPicPr>
          <p:cNvPr id="29698" name="Picture 2" descr="http://beyondpenguins.ehe.osu.edu/files/2011/08/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3488147" cy="36099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75" y="1968910"/>
            <a:ext cx="397586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Definite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that a compound is always composed of the same elements in the same proportion by mass, no matter how large or small the sample.</a:t>
            </a:r>
          </a:p>
          <a:p>
            <a:r>
              <a:rPr lang="en-US" dirty="0" smtClean="0"/>
              <a:t>The mass of the compound is equal to the sum of the masses of the elements that make up that compound.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by Mass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relative amounts of the elements in a compound can be expressed as percent by mass.</a:t>
                </a:r>
              </a:p>
              <a:p>
                <a:r>
                  <a:rPr lang="en-US" dirty="0" smtClean="0"/>
                  <a:t>The percent by mass is the ratio of the mass of each element to the total mass of the compound expressed as a percentage.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𝑃𝑒𝑟𝑐𝑒𝑛𝑡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𝑏𝑦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𝑀𝑎𝑠𝑠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𝑚𝑎𝑠𝑠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𝑒𝑙𝑒𝑚𝑒𝑛𝑡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𝑚𝑎𝑠𝑠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𝑐𝑜𝑚𝑝𝑜𝑢𝑛𝑑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5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Find the Mass of an Element or Compound???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810000" cy="39513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Answer: </a:t>
            </a:r>
            <a:r>
              <a:rPr lang="en-US" b="1" i="1" dirty="0" smtClean="0"/>
              <a:t>The Periodic Table</a:t>
            </a:r>
          </a:p>
          <a:p>
            <a:endParaRPr lang="en-US" dirty="0"/>
          </a:p>
          <a:p>
            <a:r>
              <a:rPr lang="en-US" dirty="0" smtClean="0"/>
              <a:t>The mass of an element = Atomic Mass</a:t>
            </a:r>
          </a:p>
          <a:p>
            <a:endParaRPr lang="en-US" dirty="0"/>
          </a:p>
          <a:p>
            <a:r>
              <a:rPr lang="en-US" dirty="0" smtClean="0"/>
              <a:t>The mass of a compound = the addition of each component element in the compound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3100"/>
            <a:ext cx="3848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6712"/>
            <a:ext cx="4343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2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w/ Percent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78.0g sample of unknown compound contains 12.4g of hydrogen. What is the percent mass of hydrogen in the compound?</a:t>
            </a:r>
          </a:p>
          <a:p>
            <a:pPr lvl="1"/>
            <a:r>
              <a:rPr lang="en-US" dirty="0" smtClean="0"/>
              <a:t>15.9%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1.0g of hydrogen reacts completely with 19.0g of fluorine. What is the percent by mass of hydrogen in the compound that is formed?</a:t>
            </a:r>
          </a:p>
          <a:p>
            <a:pPr lvl="1"/>
            <a:r>
              <a:rPr lang="en-US" dirty="0" smtClean="0"/>
              <a:t>5.0%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Multiple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States that when different compounds are formed by a combination of the same elements, different masses of one element combine with the same fixed mass of the other element in a ratio of small whole numbers.</a:t>
            </a:r>
          </a:p>
          <a:p>
            <a:r>
              <a:rPr lang="en-US" dirty="0" smtClean="0"/>
              <a:t>Ratios compare the relative amounts of any items or substances.</a:t>
            </a:r>
          </a:p>
          <a:p>
            <a:r>
              <a:rPr lang="en-US" dirty="0" smtClean="0"/>
              <a:t>The ratios express the relationship of elements in a compound.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Analysis Data of Two Copper Compounds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7624823"/>
                  </p:ext>
                </p:extLst>
              </p:nvPr>
            </p:nvGraphicFramePr>
            <p:xfrm>
              <a:off x="457200" y="1600200"/>
              <a:ext cx="8229604" cy="38404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511559"/>
                    <a:gridCol w="1091682"/>
                    <a:gridCol w="1091682"/>
                    <a:gridCol w="1679511"/>
                    <a:gridCol w="1483570"/>
                    <a:gridCol w="1371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Compound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 Cu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 </a:t>
                          </a:r>
                          <a:r>
                            <a:rPr lang="en-US" dirty="0" err="1" smtClean="0"/>
                            <a:t>Cl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Mass Cu (g) in 100.0 g of compound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Mass </a:t>
                          </a:r>
                          <a:r>
                            <a:rPr lang="en-US" dirty="0" err="1" smtClean="0"/>
                            <a:t>Cl</a:t>
                          </a:r>
                          <a:r>
                            <a:rPr lang="en-US" dirty="0" smtClean="0"/>
                            <a:t> (g) in 100.0g of compound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Mass Ratio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mtClean="0"/>
                                    </m:ctrlPr>
                                  </m:fPr>
                                  <m:num>
                                    <m:r>
                                      <a:rPr lang="en-US" smtClean="0"/>
                                      <m:t>𝒎𝒂𝒔𝒔</m:t>
                                    </m:r>
                                    <m:r>
                                      <a:rPr lang="en-US" smtClean="0"/>
                                      <m:t> </m:t>
                                    </m:r>
                                    <m:r>
                                      <a:rPr lang="en-US" smtClean="0"/>
                                      <m:t>𝑪𝒖</m:t>
                                    </m:r>
                                  </m:num>
                                  <m:den>
                                    <m:r>
                                      <a:rPr lang="en-US" smtClean="0"/>
                                      <m:t>𝒎𝒂𝒔𝒔</m:t>
                                    </m:r>
                                    <m:r>
                                      <a:rPr lang="en-US" smtClean="0"/>
                                      <m:t> </m:t>
                                    </m:r>
                                    <m:r>
                                      <a:rPr lang="en-US" smtClean="0"/>
                                      <m:t>𝑪𝒍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00771" marR="100771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64.20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35.80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64.20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35.80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mtClean="0"/>
                                    </m:ctrlPr>
                                  </m:fPr>
                                  <m:num>
                                    <m:r>
                                      <a:rPr lang="en-US" smtClean="0"/>
                                      <m:t>1.793</m:t>
                                    </m:r>
                                    <m:r>
                                      <a:rPr lang="en-US" smtClean="0"/>
                                      <m:t>𝑔</m:t>
                                    </m:r>
                                    <m:r>
                                      <a:rPr lang="en-US" smtClean="0"/>
                                      <m:t> </m:t>
                                    </m:r>
                                    <m:r>
                                      <a:rPr lang="en-US" smtClean="0"/>
                                      <m:t>𝐶𝑢</m:t>
                                    </m:r>
                                  </m:num>
                                  <m:den>
                                    <m:r>
                                      <a:rPr lang="en-US" smtClean="0"/>
                                      <m:t>1 </m:t>
                                    </m:r>
                                    <m:r>
                                      <a:rPr lang="en-US" smtClean="0"/>
                                      <m:t>𝑔</m:t>
                                    </m:r>
                                    <m:r>
                                      <a:rPr lang="en-US" smtClean="0"/>
                                      <m:t> </m:t>
                                    </m:r>
                                    <m:r>
                                      <a:rPr lang="en-US" smtClean="0"/>
                                      <m:t>𝐶𝑙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00771" marR="100771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II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47.27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52.73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47.27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52.73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mtClean="0"/>
                                    </m:ctrlPr>
                                  </m:fPr>
                                  <m:num>
                                    <m:r>
                                      <a:rPr lang="en-US" smtClean="0"/>
                                      <m:t>0.8964</m:t>
                                    </m:r>
                                    <m:r>
                                      <a:rPr lang="en-US" smtClean="0"/>
                                      <m:t>𝑔</m:t>
                                    </m:r>
                                    <m:r>
                                      <a:rPr lang="en-US" smtClean="0"/>
                                      <m:t> </m:t>
                                    </m:r>
                                    <m:r>
                                      <a:rPr lang="en-US" smtClean="0"/>
                                      <m:t>𝐶𝑢</m:t>
                                    </m:r>
                                  </m:num>
                                  <m:den>
                                    <m:r>
                                      <a:rPr lang="en-US" smtClean="0"/>
                                      <m:t>1 </m:t>
                                    </m:r>
                                    <m:r>
                                      <a:rPr lang="en-US" smtClean="0"/>
                                      <m:t>𝑔</m:t>
                                    </m:r>
                                    <m:r>
                                      <a:rPr lang="en-US" smtClean="0"/>
                                      <m:t> </m:t>
                                    </m:r>
                                    <m:r>
                                      <a:rPr lang="en-US" smtClean="0"/>
                                      <m:t>𝐶𝑙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00771" marR="100771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7624823"/>
                  </p:ext>
                </p:extLst>
              </p:nvPr>
            </p:nvGraphicFramePr>
            <p:xfrm>
              <a:off x="457200" y="1600200"/>
              <a:ext cx="8229604" cy="38404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511559"/>
                    <a:gridCol w="1091682"/>
                    <a:gridCol w="1091682"/>
                    <a:gridCol w="1679511"/>
                    <a:gridCol w="1483570"/>
                    <a:gridCol w="13716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Compound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 Cu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 </a:t>
                          </a:r>
                          <a:r>
                            <a:rPr lang="en-US" dirty="0" err="1" smtClean="0"/>
                            <a:t>Cl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Mass Cu (g) in 100.0 g of compound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Mass </a:t>
                          </a:r>
                          <a:r>
                            <a:rPr lang="en-US" dirty="0" err="1" smtClean="0"/>
                            <a:t>Cl</a:t>
                          </a:r>
                          <a:r>
                            <a:rPr lang="en-US" dirty="0" smtClean="0"/>
                            <a:t> (g) in 100.0g of compound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771" marR="100771">
                        <a:blipFill rotWithShape="1">
                          <a:blip r:embed="rId2"/>
                          <a:stretch>
                            <a:fillRect l="-500000" t="-3333" b="-320000"/>
                          </a:stretch>
                        </a:blipFill>
                      </a:tcPr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64.20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35.80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64.20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35.80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771" marR="100771">
                        <a:blipFill rotWithShape="1">
                          <a:blip r:embed="rId2"/>
                          <a:stretch>
                            <a:fillRect l="-500000" t="-64583" b="-100000"/>
                          </a:stretch>
                        </a:blipFill>
                      </a:tcPr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II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47.27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52.73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47.27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52.73</a:t>
                          </a:r>
                          <a:endParaRPr lang="en-US" dirty="0"/>
                        </a:p>
                      </a:txBody>
                      <a:tcPr marL="100771" marR="10077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771" marR="100771">
                        <a:blipFill rotWithShape="1">
                          <a:blip r:embed="rId2"/>
                          <a:stretch>
                            <a:fillRect l="-500000" t="-1645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22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906663"/>
            <a:ext cx="7467600" cy="3951337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composition of mixtures varies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makes a mixture different from a compound. Compounds always have the same composition, whereas the composition of mixtures varies.</a:t>
            </a:r>
          </a:p>
          <a:p>
            <a:pPr lvl="1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The air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Mixtures can be separated into pure substances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9722027"/>
              </p:ext>
            </p:extLst>
          </p:nvPr>
        </p:nvGraphicFramePr>
        <p:xfrm>
          <a:off x="12954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9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4191000" cy="39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mixture containing regions with differing properties. A mixture that does not blend smoothly throughout and in which the individual substances remain distinct. 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50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mixture that has a constant composition throughout</a:t>
            </a:r>
          </a:p>
          <a:p>
            <a:r>
              <a:rPr lang="en-US" dirty="0" smtClean="0"/>
              <a:t>Homogeneous mixtures referred to as </a:t>
            </a:r>
            <a:r>
              <a:rPr lang="en-US" u="sng" dirty="0" smtClean="0"/>
              <a:t>solutions</a:t>
            </a:r>
            <a:r>
              <a:rPr lang="en-US" dirty="0" smtClean="0"/>
              <a:t>. Solutions can be an any state of matter.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Liquid </a:t>
            </a:r>
            <a:r>
              <a:rPr lang="en-US" dirty="0" smtClean="0">
                <a:sym typeface="Wingdings" pitchFamily="2" charset="2"/>
              </a:rPr>
              <a:t> Salt Water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Gas  Air in a scuba tank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Solid  Alloy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4077870" cy="1442674"/>
          </a:xfrm>
        </p:spPr>
        <p:txBody>
          <a:bodyPr/>
          <a:lstStyle/>
          <a:p>
            <a:r>
              <a:rPr lang="en-US" dirty="0" smtClean="0"/>
              <a:t>Alloy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05200" cy="4389120"/>
          </a:xfrm>
        </p:spPr>
        <p:txBody>
          <a:bodyPr/>
          <a:lstStyle/>
          <a:p>
            <a:r>
              <a:rPr lang="en-US" dirty="0" smtClean="0"/>
              <a:t>An alloy is a mixture of elements that have metallic properties.</a:t>
            </a:r>
            <a:endParaRPr lang="en-US" dirty="0"/>
          </a:p>
        </p:txBody>
      </p:sp>
      <p:sp>
        <p:nvSpPr>
          <p:cNvPr id="4" name="AutoShape 2" descr="http://www.goldrateindia.co.in/wp-content/uploads/2012/05/24-carat-gold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www.goldrateindia.co.in/wp-content/uploads/2012/05/24-carat-g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2667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T4orbcpGFjNfFVBTqxb1jHOMCOn337vx7RFtXFJceU68y4zgoq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3429000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7437" y="5791200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Carat Gold Ring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2" name="Picture 8" descr="https://encrypted-tbn0.gstatic.com/images?q=tbn:ANd9GcSYAOFW5jKhoMn9bHvBqoGs6F_83PXGNaxsjPG1Te8j7wBP_q-M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550609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9025" y="5791200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12 Carat Gold Ring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Mixtures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4096920" cy="1442674"/>
          </a:xfrm>
        </p:spPr>
        <p:txBody>
          <a:bodyPr/>
          <a:lstStyle/>
          <a:p>
            <a:r>
              <a:rPr lang="en-US" dirty="0" smtClean="0"/>
              <a:t>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8000" cy="4389120"/>
          </a:xfrm>
        </p:spPr>
        <p:txBody>
          <a:bodyPr/>
          <a:lstStyle/>
          <a:p>
            <a:r>
              <a:rPr lang="en-US" dirty="0" smtClean="0"/>
              <a:t>Separation of a solid from a liquid by using a filter paper</a:t>
            </a:r>
            <a:endParaRPr lang="en-US" dirty="0"/>
          </a:p>
        </p:txBody>
      </p:sp>
      <p:pic>
        <p:nvPicPr>
          <p:cNvPr id="3074" name="Picture 2" descr="http://phys.free.fr/images/filtr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4648200" cy="61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On-screen Show (4:3)</PresentationFormat>
  <Paragraphs>101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Mixtures of Matter</vt:lpstr>
      <vt:lpstr>Mixtures</vt:lpstr>
      <vt:lpstr>PowerPoint Presentation</vt:lpstr>
      <vt:lpstr>PowerPoint Presentation</vt:lpstr>
      <vt:lpstr>Heterogeneous Mixture</vt:lpstr>
      <vt:lpstr>Homogeneous Mixtures</vt:lpstr>
      <vt:lpstr>Alloy </vt:lpstr>
      <vt:lpstr>Separating Mixtures</vt:lpstr>
      <vt:lpstr>Filtration</vt:lpstr>
      <vt:lpstr>Distillation</vt:lpstr>
      <vt:lpstr>Crystallization</vt:lpstr>
      <vt:lpstr>Sublimation</vt:lpstr>
      <vt:lpstr>Chromatography</vt:lpstr>
      <vt:lpstr>PowerPoint Presentation</vt:lpstr>
      <vt:lpstr>Elements &amp; Compounds</vt:lpstr>
      <vt:lpstr>Elements</vt:lpstr>
      <vt:lpstr>PowerPoint Presentation</vt:lpstr>
      <vt:lpstr>Atoms</vt:lpstr>
      <vt:lpstr>Compounds</vt:lpstr>
      <vt:lpstr>Molecules</vt:lpstr>
      <vt:lpstr>Law of Definite Proportions</vt:lpstr>
      <vt:lpstr>Percent by Mass</vt:lpstr>
      <vt:lpstr>How Do I Find the Mass of an Element or Compound???</vt:lpstr>
      <vt:lpstr>Practice w/ Percent Mass</vt:lpstr>
      <vt:lpstr>Law of Multiple Proportions</vt:lpstr>
      <vt:lpstr>Analysis Data of Two Copper Compounds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Mavis</dc:creator>
  <cp:lastModifiedBy>Katie Mavis</cp:lastModifiedBy>
  <cp:revision>2</cp:revision>
  <dcterms:created xsi:type="dcterms:W3CDTF">2013-06-25T13:30:53Z</dcterms:created>
  <dcterms:modified xsi:type="dcterms:W3CDTF">2013-06-25T13:31:31Z</dcterms:modified>
</cp:coreProperties>
</file>